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Mona Sans Semi Bold"/>
      <p:regular r:id="rId20"/>
    </p:embeddedFont>
    <p:embeddedFont>
      <p:font typeface="Mona Sans Semi Bold"/>
      <p:regular r:id="rId21"/>
    </p:embeddedFont>
    <p:embeddedFont>
      <p:font typeface="Mona Sans Semi Bold"/>
      <p:regular r:id="rId22"/>
    </p:embeddedFont>
    <p:embeddedFont>
      <p:font typeface="Mona Sans Semi Bold"/>
      <p:regular r:id="rId23"/>
    </p:embeddedFont>
    <p:embeddedFont>
      <p:font typeface="Funnel Sans"/>
      <p:regular r:id="rId24"/>
    </p:embeddedFont>
    <p:embeddedFont>
      <p:font typeface="Funnel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amarteifioenoch4@gmail.com" TargetMode="External"/><Relationship Id="rId6" Type="http://schemas.openxmlformats.org/officeDocument/2006/relationships/hyperlink" Target="https://github.com/enoch-amart/BuildTech-Solutions" TargetMode="External"/><Relationship Id="rId8" Type="http://schemas.openxmlformats.org/officeDocument/2006/relationships/hyperlink" Target="https://www.youtube.com/@buildtechsolutions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image" Target="../media/image-13-3.png"/><Relationship Id="rId5" Type="http://schemas.openxmlformats.org/officeDocument/2006/relationships/image" Target="../media/image-13-4.png"/><Relationship Id="rId7" Type="http://schemas.openxmlformats.org/officeDocument/2006/relationships/image" Target="../media/image-13-5.png"/><Relationship Id="rId9" Type="http://schemas.openxmlformats.org/officeDocument/2006/relationships/slideLayout" Target="../slideLayouts/slideLayout14.xml"/><Relationship Id="rId10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353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722" y="2009537"/>
            <a:ext cx="7005280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eBuildify: Construction Materials E-commerce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441722" y="2593181"/>
            <a:ext cx="306990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Presented by: BuildTech Solutions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567928" y="3208377"/>
            <a:ext cx="126206" cy="567809"/>
          </a:xfrm>
          <a:prstGeom prst="roundRect">
            <a:avLst>
              <a:gd name="adj" fmla="val 4200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41722" y="3125510"/>
            <a:ext cx="378619" cy="378619"/>
          </a:xfrm>
          <a:prstGeom prst="roundRect">
            <a:avLst>
              <a:gd name="adj" fmla="val 12075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36377" y="3196590"/>
            <a:ext cx="18930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46547" y="3145274"/>
            <a:ext cx="157757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Details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946547" y="3418165"/>
            <a:ext cx="1324213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Client: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Sol Little By Little Enterprises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757238" y="4091821"/>
            <a:ext cx="126206" cy="567809"/>
          </a:xfrm>
          <a:prstGeom prst="roundRect">
            <a:avLst>
              <a:gd name="adj" fmla="val 4200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31031" y="4008953"/>
            <a:ext cx="378619" cy="378619"/>
          </a:xfrm>
          <a:prstGeom prst="roundRect">
            <a:avLst>
              <a:gd name="adj" fmla="val 12075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5686" y="4080034"/>
            <a:ext cx="18930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135856" y="4028718"/>
            <a:ext cx="157757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Duration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1135856" y="4301609"/>
            <a:ext cx="13052822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16 weeks (June - December 2025)</a:t>
            </a:r>
            <a:endParaRPr lang="en-US" sz="950" dirty="0"/>
          </a:p>
        </p:txBody>
      </p:sp>
      <p:sp>
        <p:nvSpPr>
          <p:cNvPr id="15" name="Shape 12"/>
          <p:cNvSpPr/>
          <p:nvPr/>
        </p:nvSpPr>
        <p:spPr>
          <a:xfrm>
            <a:off x="946547" y="4975265"/>
            <a:ext cx="126206" cy="567809"/>
          </a:xfrm>
          <a:prstGeom prst="roundRect">
            <a:avLst>
              <a:gd name="adj" fmla="val 4200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20341" y="4892397"/>
            <a:ext cx="378619" cy="378619"/>
          </a:xfrm>
          <a:prstGeom prst="roundRect">
            <a:avLst>
              <a:gd name="adj" fmla="val 12075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14995" y="4963478"/>
            <a:ext cx="18930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1325166" y="4912162"/>
            <a:ext cx="157757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Scope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1325166" y="5185053"/>
            <a:ext cx="12863512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Development of a comprehensive e-commerce platform for construction materials, including order automation, inventory management, diverse payment options, and delivery logistics optimization.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441722" y="5732502"/>
            <a:ext cx="178724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Team Members &amp; Roles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441722" y="6118979"/>
            <a:ext cx="1374695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Enoch Amarteifio: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Scrum Master &amp; Frontend Developer</a:t>
            </a:r>
            <a:endParaRPr lang="en-US" sz="950" dirty="0"/>
          </a:p>
        </p:txBody>
      </p:sp>
      <p:sp>
        <p:nvSpPr>
          <p:cNvPr id="22" name="Text 19"/>
          <p:cNvSpPr/>
          <p:nvPr/>
        </p:nvSpPr>
        <p:spPr>
          <a:xfrm>
            <a:off x="441722" y="6365081"/>
            <a:ext cx="1374695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Ocran Bransford Charles: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Product Owner &amp; UI/UX Designer</a:t>
            </a:r>
            <a:endParaRPr lang="en-US" sz="950" dirty="0"/>
          </a:p>
        </p:txBody>
      </p:sp>
      <p:sp>
        <p:nvSpPr>
          <p:cNvPr id="23" name="Text 20"/>
          <p:cNvSpPr/>
          <p:nvPr/>
        </p:nvSpPr>
        <p:spPr>
          <a:xfrm>
            <a:off x="441722" y="6611183"/>
            <a:ext cx="1374695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Abdul Rashid: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Backend Developer</a:t>
            </a:r>
            <a:endParaRPr lang="en-US" sz="950" dirty="0"/>
          </a:p>
        </p:txBody>
      </p:sp>
      <p:sp>
        <p:nvSpPr>
          <p:cNvPr id="24" name="Text 21"/>
          <p:cNvSpPr/>
          <p:nvPr/>
        </p:nvSpPr>
        <p:spPr>
          <a:xfrm>
            <a:off x="441722" y="6857286"/>
            <a:ext cx="1374695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Jimba Muzamil: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QA Engineer &amp; Testing Lead</a:t>
            </a:r>
            <a:endParaRPr lang="en-US" sz="950" dirty="0"/>
          </a:p>
        </p:txBody>
      </p:sp>
      <p:sp>
        <p:nvSpPr>
          <p:cNvPr id="25" name="Text 22"/>
          <p:cNvSpPr/>
          <p:nvPr/>
        </p:nvSpPr>
        <p:spPr>
          <a:xfrm>
            <a:off x="441722" y="7103388"/>
            <a:ext cx="1374695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Timeon Able: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Documentation &amp; Demo Lead</a:t>
            </a:r>
            <a:endParaRPr lang="en-US" sz="950" dirty="0"/>
          </a:p>
        </p:txBody>
      </p:sp>
      <p:sp>
        <p:nvSpPr>
          <p:cNvPr id="26" name="Text 23"/>
          <p:cNvSpPr/>
          <p:nvPr/>
        </p:nvSpPr>
        <p:spPr>
          <a:xfrm>
            <a:off x="441722" y="7349490"/>
            <a:ext cx="1374695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Dompreh Jerry Jabari: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Additional Developer</a:t>
            </a:r>
            <a:endParaRPr lang="en-US" sz="950" dirty="0"/>
          </a:p>
        </p:txBody>
      </p:sp>
      <p:sp>
        <p:nvSpPr>
          <p:cNvPr id="27" name="Text 24"/>
          <p:cNvSpPr/>
          <p:nvPr/>
        </p:nvSpPr>
        <p:spPr>
          <a:xfrm>
            <a:off x="441722" y="7595592"/>
            <a:ext cx="1374695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DevOps/CI-CD Lead: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(To be assigned)</a:t>
            </a:r>
            <a:endParaRPr lang="en-US" sz="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919" y="387429"/>
            <a:ext cx="3796546" cy="440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Current Project Status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2919" y="1038701"/>
            <a:ext cx="3559612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Epic Completion Overview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919" y="1601986"/>
            <a:ext cx="704136" cy="8449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37786" y="1742718"/>
            <a:ext cx="176664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Epic 0: Infrastructure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37786" y="2047161"/>
            <a:ext cx="1279969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100% Complete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✅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2446973"/>
            <a:ext cx="704136" cy="8449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37786" y="2587704"/>
            <a:ext cx="2217896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Epic 1: Order Management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337786" y="2892147"/>
            <a:ext cx="1279969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95% Complete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🎯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3291959"/>
            <a:ext cx="704136" cy="84498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37786" y="3432691"/>
            <a:ext cx="2456617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Epic 6: Customer Verification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337786" y="3737134"/>
            <a:ext cx="1279969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100% Complete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✅</a:t>
            </a:r>
            <a:endParaRPr lang="en-US" sz="11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9" y="4136946"/>
            <a:ext cx="704136" cy="84498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37786" y="4277678"/>
            <a:ext cx="2400181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Epic 2: Payment &amp; Checkout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337786" y="4582120"/>
            <a:ext cx="1279969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15% Complete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📋</a:t>
            </a:r>
            <a:endParaRPr lang="en-US" sz="11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9" y="4981932"/>
            <a:ext cx="704136" cy="84498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37786" y="5122664"/>
            <a:ext cx="2564725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Epic 3: Inventory Management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1337786" y="5427107"/>
            <a:ext cx="1279969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25% Complete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📋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492919" y="6038136"/>
            <a:ext cx="2816662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Overall Progress</a:t>
            </a:r>
            <a:endParaRPr lang="en-US" sz="2200" dirty="0"/>
          </a:p>
        </p:txBody>
      </p:sp>
      <p:sp>
        <p:nvSpPr>
          <p:cNvPr id="20" name="Text 13"/>
          <p:cNvSpPr/>
          <p:nvPr/>
        </p:nvSpPr>
        <p:spPr>
          <a:xfrm>
            <a:off x="492919" y="6671786"/>
            <a:ext cx="3279100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65%</a:t>
            </a:r>
            <a:endParaRPr lang="en-US" sz="3650" dirty="0"/>
          </a:p>
        </p:txBody>
      </p:sp>
      <p:sp>
        <p:nvSpPr>
          <p:cNvPr id="21" name="Text 14"/>
          <p:cNvSpPr/>
          <p:nvPr/>
        </p:nvSpPr>
        <p:spPr>
          <a:xfrm>
            <a:off x="1252299" y="7312462"/>
            <a:ext cx="176033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MVP Progress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492919" y="7616904"/>
            <a:ext cx="327910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complete (ahead of schedule)</a:t>
            </a: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3947993" y="6671786"/>
            <a:ext cx="3279219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Minimal</a:t>
            </a:r>
            <a:endParaRPr lang="en-US" sz="3650" dirty="0"/>
          </a:p>
        </p:txBody>
      </p:sp>
      <p:sp>
        <p:nvSpPr>
          <p:cNvPr id="24" name="Text 17"/>
          <p:cNvSpPr/>
          <p:nvPr/>
        </p:nvSpPr>
        <p:spPr>
          <a:xfrm>
            <a:off x="4707374" y="7312462"/>
            <a:ext cx="176033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Debt</a:t>
            </a:r>
            <a:endParaRPr lang="en-US" sz="1350" dirty="0"/>
          </a:p>
        </p:txBody>
      </p:sp>
      <p:sp>
        <p:nvSpPr>
          <p:cNvPr id="25" name="Text 18"/>
          <p:cNvSpPr/>
          <p:nvPr/>
        </p:nvSpPr>
        <p:spPr>
          <a:xfrm>
            <a:off x="3947993" y="7616904"/>
            <a:ext cx="327921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due to quality focus</a:t>
            </a:r>
            <a:endParaRPr lang="en-US" sz="1100" dirty="0"/>
          </a:p>
        </p:txBody>
      </p:sp>
      <p:sp>
        <p:nvSpPr>
          <p:cNvPr id="26" name="Text 19"/>
          <p:cNvSpPr/>
          <p:nvPr/>
        </p:nvSpPr>
        <p:spPr>
          <a:xfrm>
            <a:off x="7403187" y="6671786"/>
            <a:ext cx="3279100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Accelerating</a:t>
            </a:r>
            <a:endParaRPr lang="en-US" sz="3650" dirty="0"/>
          </a:p>
        </p:txBody>
      </p:sp>
      <p:sp>
        <p:nvSpPr>
          <p:cNvPr id="27" name="Text 20"/>
          <p:cNvSpPr/>
          <p:nvPr/>
        </p:nvSpPr>
        <p:spPr>
          <a:xfrm>
            <a:off x="8162568" y="7312462"/>
            <a:ext cx="176033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Team Velocity</a:t>
            </a:r>
            <a:endParaRPr lang="en-US" sz="1350" dirty="0"/>
          </a:p>
        </p:txBody>
      </p:sp>
      <p:sp>
        <p:nvSpPr>
          <p:cNvPr id="28" name="Text 21"/>
          <p:cNvSpPr/>
          <p:nvPr/>
        </p:nvSpPr>
        <p:spPr>
          <a:xfrm>
            <a:off x="7403187" y="7616904"/>
            <a:ext cx="327910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trend</a:t>
            </a:r>
            <a:endParaRPr lang="en-US" sz="1100" dirty="0"/>
          </a:p>
        </p:txBody>
      </p:sp>
      <p:sp>
        <p:nvSpPr>
          <p:cNvPr id="29" name="Text 22"/>
          <p:cNvSpPr/>
          <p:nvPr/>
        </p:nvSpPr>
        <p:spPr>
          <a:xfrm>
            <a:off x="10858262" y="6671786"/>
            <a:ext cx="3279219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High</a:t>
            </a:r>
            <a:endParaRPr lang="en-US" sz="3650" dirty="0"/>
          </a:p>
        </p:txBody>
      </p:sp>
      <p:sp>
        <p:nvSpPr>
          <p:cNvPr id="30" name="Text 23"/>
          <p:cNvSpPr/>
          <p:nvPr/>
        </p:nvSpPr>
        <p:spPr>
          <a:xfrm>
            <a:off x="11617643" y="7312462"/>
            <a:ext cx="1760339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Client Satisfaction</a:t>
            </a:r>
            <a:endParaRPr lang="en-US" sz="1350" dirty="0"/>
          </a:p>
        </p:txBody>
      </p:sp>
      <p:sp>
        <p:nvSpPr>
          <p:cNvPr id="31" name="Text 24"/>
          <p:cNvSpPr/>
          <p:nvPr/>
        </p:nvSpPr>
        <p:spPr>
          <a:xfrm>
            <a:off x="10858262" y="7616904"/>
            <a:ext cx="3279219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 positive demo feedback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5152" y="386715"/>
            <a:ext cx="5438061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Sprint 3 Objectives &amp; Next Steps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75152" y="1032510"/>
            <a:ext cx="4509135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Immediate Priorities (Next Sprint)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5975152" y="1800463"/>
            <a:ext cx="8166497" cy="1573411"/>
          </a:xfrm>
          <a:prstGeom prst="roundRect">
            <a:avLst>
              <a:gd name="adj" fmla="val 4649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975152" y="1785223"/>
            <a:ext cx="8166497" cy="60960"/>
          </a:xfrm>
          <a:prstGeom prst="roundRect">
            <a:avLst>
              <a:gd name="adj" fmla="val 96211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9848969" y="1591032"/>
            <a:ext cx="418862" cy="418862"/>
          </a:xfrm>
          <a:prstGeom prst="roundRect">
            <a:avLst>
              <a:gd name="adj" fmla="val 218306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9974580" y="1695688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129933" y="2149554"/>
            <a:ext cx="2283619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Payment Integration Sprint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29933" y="2451378"/>
            <a:ext cx="785693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Complete MTN MoMo, Vodafone Cash, Telecel Cash integration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129933" y="2723555"/>
            <a:ext cx="785693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B2B credit system with admin approval workflow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29933" y="2995732"/>
            <a:ext cx="785693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automatic payment scheduling and penalty system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5975152" y="3722846"/>
            <a:ext cx="8166497" cy="1573411"/>
          </a:xfrm>
          <a:prstGeom prst="roundRect">
            <a:avLst>
              <a:gd name="adj" fmla="val 4649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975152" y="3707606"/>
            <a:ext cx="8166497" cy="60960"/>
          </a:xfrm>
          <a:prstGeom prst="roundRect">
            <a:avLst>
              <a:gd name="adj" fmla="val 96211"/>
            </a:avLst>
          </a:prstGeom>
          <a:solidFill>
            <a:srgbClr val="FFFFFF"/>
          </a:solidFill>
          <a:ln/>
        </p:spPr>
      </p:sp>
      <p:sp>
        <p:nvSpPr>
          <p:cNvPr id="15" name="Shape 12"/>
          <p:cNvSpPr/>
          <p:nvPr/>
        </p:nvSpPr>
        <p:spPr>
          <a:xfrm>
            <a:off x="9848969" y="3513415"/>
            <a:ext cx="418862" cy="418862"/>
          </a:xfrm>
          <a:prstGeom prst="roundRect">
            <a:avLst>
              <a:gd name="adj" fmla="val 218306"/>
            </a:avLst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9974580" y="3618071"/>
            <a:ext cx="167521" cy="209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129933" y="4071937"/>
            <a:ext cx="174545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Goals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129933" y="4373761"/>
            <a:ext cx="785693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Maintain 90%+ code coverage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6129933" y="4645938"/>
            <a:ext cx="785693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PCI-DSS compliance measures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6129933" y="4918115"/>
            <a:ext cx="785693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Complete payment security audit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975152" y="5505688"/>
            <a:ext cx="2792849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Capacity Planning</a:t>
            </a:r>
            <a:endParaRPr lang="en-US" sz="2150" dirty="0"/>
          </a:p>
        </p:txBody>
      </p:sp>
      <p:sp>
        <p:nvSpPr>
          <p:cNvPr id="22" name="Shape 19"/>
          <p:cNvSpPr/>
          <p:nvPr/>
        </p:nvSpPr>
        <p:spPr>
          <a:xfrm>
            <a:off x="5975152" y="6064210"/>
            <a:ext cx="4013478" cy="819507"/>
          </a:xfrm>
          <a:prstGeom prst="roundRect">
            <a:avLst>
              <a:gd name="adj" fmla="val 4089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122313" y="6211372"/>
            <a:ext cx="2143601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Recommended Capacity: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6122313" y="6513195"/>
            <a:ext cx="371915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28-30 story points</a:t>
            </a:r>
            <a:endParaRPr lang="en-US" sz="1050" dirty="0"/>
          </a:p>
        </p:txBody>
      </p:sp>
      <p:sp>
        <p:nvSpPr>
          <p:cNvPr id="25" name="Shape 22"/>
          <p:cNvSpPr/>
          <p:nvPr/>
        </p:nvSpPr>
        <p:spPr>
          <a:xfrm>
            <a:off x="10128171" y="6064210"/>
            <a:ext cx="4013478" cy="819507"/>
          </a:xfrm>
          <a:prstGeom prst="roundRect">
            <a:avLst>
              <a:gd name="adj" fmla="val 4089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10275332" y="6211372"/>
            <a:ext cx="174545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Duration: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10275332" y="6513195"/>
            <a:ext cx="371915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7 days focused on payment complexity</a:t>
            </a:r>
            <a:endParaRPr lang="en-US" sz="1050" dirty="0"/>
          </a:p>
        </p:txBody>
      </p:sp>
      <p:sp>
        <p:nvSpPr>
          <p:cNvPr id="28" name="Shape 25"/>
          <p:cNvSpPr/>
          <p:nvPr/>
        </p:nvSpPr>
        <p:spPr>
          <a:xfrm>
            <a:off x="5975152" y="7023259"/>
            <a:ext cx="8166497" cy="819507"/>
          </a:xfrm>
          <a:prstGeom prst="roundRect">
            <a:avLst>
              <a:gd name="adj" fmla="val 40896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122313" y="7170420"/>
            <a:ext cx="174545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Team Availability:</a:t>
            </a:r>
            <a:endParaRPr lang="en-US" sz="1350" dirty="0"/>
          </a:p>
        </p:txBody>
      </p:sp>
      <p:sp>
        <p:nvSpPr>
          <p:cNvPr id="30" name="Text 27"/>
          <p:cNvSpPr/>
          <p:nvPr/>
        </p:nvSpPr>
        <p:spPr>
          <a:xfrm>
            <a:off x="6122313" y="7472243"/>
            <a:ext cx="787217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7 members ready for integration work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739" y="581858"/>
            <a:ext cx="4432697" cy="514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Final Release Timeline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6739" y="1343978"/>
            <a:ext cx="517290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Remaining Development Phases</a:t>
            </a:r>
            <a:endParaRPr lang="en-US" sz="2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739" y="2003108"/>
            <a:ext cx="4492228" cy="6591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1521" y="2827020"/>
            <a:ext cx="282094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4: Delivery &amp; Logistics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41521" y="3183255"/>
            <a:ext cx="4162663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Sprints 4-5 focus on robust delivery management and logistics integration for efficient order fulfillment.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67" y="2003108"/>
            <a:ext cx="4492347" cy="6591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3749" y="2827020"/>
            <a:ext cx="3695819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5: Booking &amp; Contractor Portal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33749" y="3183255"/>
            <a:ext cx="4162782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Sprints 6-7 will build out the service booking system and a dedicated portal for contractors.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314" y="2003108"/>
            <a:ext cx="4492228" cy="65913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6097" y="2827020"/>
            <a:ext cx="3527822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6: Integration &amp; Optimization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9726097" y="3183255"/>
            <a:ext cx="4162663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Sprint 8 ensures final system integration, performance tuning, and pre-launch quality assurance.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576739" y="4122420"/>
            <a:ext cx="4970264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Launch Readiness Assessment</a:t>
            </a:r>
            <a:endParaRPr lang="en-US" sz="2550" dirty="0"/>
          </a:p>
        </p:txBody>
      </p:sp>
      <p:sp>
        <p:nvSpPr>
          <p:cNvPr id="14" name="Shape 9"/>
          <p:cNvSpPr/>
          <p:nvPr/>
        </p:nvSpPr>
        <p:spPr>
          <a:xfrm>
            <a:off x="576739" y="4781550"/>
            <a:ext cx="4382453" cy="964644"/>
          </a:xfrm>
          <a:prstGeom prst="roundRect">
            <a:avLst>
              <a:gd name="adj" fmla="val 4099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749141" y="4953953"/>
            <a:ext cx="2298263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Expected MVP Launch: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49141" y="5310188"/>
            <a:ext cx="4037648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October 1, 2025</a:t>
            </a:r>
            <a:endParaRPr lang="en-US" sz="1250" dirty="0"/>
          </a:p>
        </p:txBody>
      </p:sp>
      <p:sp>
        <p:nvSpPr>
          <p:cNvPr id="17" name="Shape 12"/>
          <p:cNvSpPr/>
          <p:nvPr/>
        </p:nvSpPr>
        <p:spPr>
          <a:xfrm>
            <a:off x="5123974" y="4781550"/>
            <a:ext cx="4382453" cy="964644"/>
          </a:xfrm>
          <a:prstGeom prst="roundRect">
            <a:avLst>
              <a:gd name="adj" fmla="val 4099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5296376" y="4953953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Final Launch: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5296376" y="5310188"/>
            <a:ext cx="4037648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December 15, 2025</a:t>
            </a:r>
            <a:endParaRPr lang="en-US" sz="1250" dirty="0"/>
          </a:p>
        </p:txBody>
      </p:sp>
      <p:sp>
        <p:nvSpPr>
          <p:cNvPr id="20" name="Shape 15"/>
          <p:cNvSpPr/>
          <p:nvPr/>
        </p:nvSpPr>
        <p:spPr>
          <a:xfrm>
            <a:off x="9671209" y="4781550"/>
            <a:ext cx="4382453" cy="964644"/>
          </a:xfrm>
          <a:prstGeom prst="roundRect">
            <a:avLst>
              <a:gd name="adj" fmla="val 4099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9843611" y="4953953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Budget Status: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9843611" y="5310188"/>
            <a:ext cx="4037648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On track with ₵174,944 total project cost</a:t>
            </a:r>
            <a:endParaRPr lang="en-US" sz="1250" dirty="0"/>
          </a:p>
        </p:txBody>
      </p:sp>
      <p:sp>
        <p:nvSpPr>
          <p:cNvPr id="23" name="Text 18"/>
          <p:cNvSpPr/>
          <p:nvPr/>
        </p:nvSpPr>
        <p:spPr>
          <a:xfrm>
            <a:off x="576739" y="5993368"/>
            <a:ext cx="3690223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Success Metrics Target</a:t>
            </a:r>
            <a:endParaRPr lang="en-US" sz="2550" dirty="0"/>
          </a:p>
        </p:txBody>
      </p:sp>
      <p:sp>
        <p:nvSpPr>
          <p:cNvPr id="24" name="Shape 19"/>
          <p:cNvSpPr/>
          <p:nvPr/>
        </p:nvSpPr>
        <p:spPr>
          <a:xfrm>
            <a:off x="576739" y="6652498"/>
            <a:ext cx="4382453" cy="995124"/>
          </a:xfrm>
          <a:prstGeom prst="roundRect">
            <a:avLst>
              <a:gd name="adj" fmla="val 11027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25" name="Shape 20"/>
          <p:cNvSpPr/>
          <p:nvPr/>
        </p:nvSpPr>
        <p:spPr>
          <a:xfrm>
            <a:off x="553879" y="6652498"/>
            <a:ext cx="91440" cy="995124"/>
          </a:xfrm>
          <a:prstGeom prst="roundRect">
            <a:avLst>
              <a:gd name="adj" fmla="val 75690"/>
            </a:avLst>
          </a:prstGeom>
          <a:solidFill>
            <a:srgbClr val="FFFFFF"/>
          </a:solidFill>
          <a:ln/>
        </p:spPr>
      </p:sp>
      <p:sp>
        <p:nvSpPr>
          <p:cNvPr id="26" name="Text 21"/>
          <p:cNvSpPr/>
          <p:nvPr/>
        </p:nvSpPr>
        <p:spPr>
          <a:xfrm>
            <a:off x="832961" y="6840141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Performance:</a:t>
            </a:r>
            <a:endParaRPr lang="en-US" sz="1600" dirty="0"/>
          </a:p>
        </p:txBody>
      </p:sp>
      <p:sp>
        <p:nvSpPr>
          <p:cNvPr id="27" name="Text 22"/>
          <p:cNvSpPr/>
          <p:nvPr/>
        </p:nvSpPr>
        <p:spPr>
          <a:xfrm>
            <a:off x="832961" y="7196376"/>
            <a:ext cx="3938588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&lt;3 seconds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load time on 3G networks</a:t>
            </a:r>
            <a:endParaRPr lang="en-US" sz="1250" dirty="0"/>
          </a:p>
        </p:txBody>
      </p:sp>
      <p:sp>
        <p:nvSpPr>
          <p:cNvPr id="28" name="Shape 23"/>
          <p:cNvSpPr/>
          <p:nvPr/>
        </p:nvSpPr>
        <p:spPr>
          <a:xfrm>
            <a:off x="5123974" y="6652498"/>
            <a:ext cx="4382453" cy="995124"/>
          </a:xfrm>
          <a:prstGeom prst="roundRect">
            <a:avLst>
              <a:gd name="adj" fmla="val 11027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29" name="Shape 24"/>
          <p:cNvSpPr/>
          <p:nvPr/>
        </p:nvSpPr>
        <p:spPr>
          <a:xfrm>
            <a:off x="5101114" y="6652498"/>
            <a:ext cx="91440" cy="995124"/>
          </a:xfrm>
          <a:prstGeom prst="roundRect">
            <a:avLst>
              <a:gd name="adj" fmla="val 75690"/>
            </a:avLst>
          </a:prstGeom>
          <a:solidFill>
            <a:srgbClr val="FFFFFF"/>
          </a:solidFill>
          <a:ln/>
        </p:spPr>
      </p:sp>
      <p:sp>
        <p:nvSpPr>
          <p:cNvPr id="30" name="Text 25"/>
          <p:cNvSpPr/>
          <p:nvPr/>
        </p:nvSpPr>
        <p:spPr>
          <a:xfrm>
            <a:off x="5380196" y="6840141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Capacity:</a:t>
            </a:r>
            <a:endParaRPr lang="en-US" sz="1600" dirty="0"/>
          </a:p>
        </p:txBody>
      </p:sp>
      <p:sp>
        <p:nvSpPr>
          <p:cNvPr id="31" name="Text 26"/>
          <p:cNvSpPr/>
          <p:nvPr/>
        </p:nvSpPr>
        <p:spPr>
          <a:xfrm>
            <a:off x="5380196" y="7196376"/>
            <a:ext cx="3938588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Support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500+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concurrent users</a:t>
            </a:r>
            <a:endParaRPr lang="en-US" sz="1250" dirty="0"/>
          </a:p>
        </p:txBody>
      </p:sp>
      <p:sp>
        <p:nvSpPr>
          <p:cNvPr id="32" name="Shape 27"/>
          <p:cNvSpPr/>
          <p:nvPr/>
        </p:nvSpPr>
        <p:spPr>
          <a:xfrm>
            <a:off x="9671209" y="6652498"/>
            <a:ext cx="4382453" cy="995124"/>
          </a:xfrm>
          <a:prstGeom prst="roundRect">
            <a:avLst>
              <a:gd name="adj" fmla="val 11027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33" name="Shape 28"/>
          <p:cNvSpPr/>
          <p:nvPr/>
        </p:nvSpPr>
        <p:spPr>
          <a:xfrm>
            <a:off x="9648349" y="6652498"/>
            <a:ext cx="91440" cy="995124"/>
          </a:xfrm>
          <a:prstGeom prst="roundRect">
            <a:avLst>
              <a:gd name="adj" fmla="val 75690"/>
            </a:avLst>
          </a:prstGeom>
          <a:solidFill>
            <a:srgbClr val="FFFFFF"/>
          </a:solidFill>
          <a:ln/>
        </p:spPr>
      </p:sp>
      <p:sp>
        <p:nvSpPr>
          <p:cNvPr id="34" name="Text 29"/>
          <p:cNvSpPr/>
          <p:nvPr/>
        </p:nvSpPr>
        <p:spPr>
          <a:xfrm>
            <a:off x="9927431" y="6840141"/>
            <a:ext cx="2059781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Business Impact: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9927431" y="7196376"/>
            <a:ext cx="3938588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30%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sales increase,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40%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faster fulfillment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20622" y="572572"/>
            <a:ext cx="10389037" cy="129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200"/>
              </a:lnSpc>
              <a:buNone/>
            </a:pPr>
            <a:r>
              <a:rPr lang="en-US" sz="8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Thank You!</a:t>
            </a:r>
            <a:endParaRPr lang="en-US" sz="8150" dirty="0"/>
          </a:p>
        </p:txBody>
      </p:sp>
      <p:sp>
        <p:nvSpPr>
          <p:cNvPr id="3" name="Text 1"/>
          <p:cNvSpPr/>
          <p:nvPr/>
        </p:nvSpPr>
        <p:spPr>
          <a:xfrm>
            <a:off x="5237440" y="2182773"/>
            <a:ext cx="4155519" cy="519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Questions?</a:t>
            </a:r>
            <a:endParaRPr lang="en-US" sz="3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234" y="3013710"/>
            <a:ext cx="623292" cy="6232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7234" y="3896678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Primary Contact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7234" y="4345900"/>
            <a:ext cx="42188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Enoch Amarteifio (Scrum Master)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70" y="3013710"/>
            <a:ext cx="623292" cy="6232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5770" y="3896678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Email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05770" y="4345900"/>
            <a:ext cx="42188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amarteifioenoch4@gmail.com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306" y="3013710"/>
            <a:ext cx="623292" cy="6232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4306" y="3896678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Phone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84306" y="4345900"/>
            <a:ext cx="42188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0542972982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34" y="5093851"/>
            <a:ext cx="623292" cy="6232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27234" y="5976818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Repository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27234" y="6426041"/>
            <a:ext cx="421886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github.com/enoch-amart/BuildTech-Solutions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70" y="5093851"/>
            <a:ext cx="623292" cy="62329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05770" y="5976818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Team YouTube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5205770" y="6426041"/>
            <a:ext cx="42188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u="sng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@buildtechsolutions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727234" y="7324606"/>
            <a:ext cx="131759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are ready for your live demo and technical questions!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822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Problem Statement &amp; Goals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Sol Little By Little Enterprises processes orders manually through calls and WhatsApp, causing: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396835" y="1379339"/>
            <a:ext cx="6861691" cy="152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396835" y="1466493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Order errors and delays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7371874" y="1201936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71874" y="1379339"/>
            <a:ext cx="6861691" cy="152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7371874" y="1466493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Inventory discrepancies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1846302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96835" y="2023705"/>
            <a:ext cx="6861691" cy="152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396835" y="2110859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Limited payment options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371874" y="1846302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7371874" y="2023705"/>
            <a:ext cx="6861691" cy="152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371874" y="2110859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Poor delivery tracking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254734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Goals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396835" y="3170873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396835" y="3155632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9" name="Shape 17"/>
          <p:cNvSpPr/>
          <p:nvPr/>
        </p:nvSpPr>
        <p:spPr>
          <a:xfrm>
            <a:off x="2495014" y="3000851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2597051" y="3085862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1731645" y="3454360"/>
            <a:ext cx="186690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Automate order processing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25423" y="3699510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 real-time inventory management</a:t>
            </a:r>
            <a:endParaRPr lang="en-US" sz="850" dirty="0"/>
          </a:p>
        </p:txBody>
      </p:sp>
      <p:sp>
        <p:nvSpPr>
          <p:cNvPr id="23" name="Shape 21"/>
          <p:cNvSpPr/>
          <p:nvPr/>
        </p:nvSpPr>
        <p:spPr>
          <a:xfrm>
            <a:off x="5046821" y="3170873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5046821" y="3155632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25" name="Shape 23"/>
          <p:cNvSpPr/>
          <p:nvPr/>
        </p:nvSpPr>
        <p:spPr>
          <a:xfrm>
            <a:off x="7145000" y="3000851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7247037" y="3085862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6138148" y="3454360"/>
            <a:ext cx="235386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Enable multiple payment methods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5175409" y="3699510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including credit facilities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9696807" y="3170873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9696807" y="3155632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31" name="Shape 29"/>
          <p:cNvSpPr/>
          <p:nvPr/>
        </p:nvSpPr>
        <p:spPr>
          <a:xfrm>
            <a:off x="11794986" y="3000851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11897023" y="3085862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11072217" y="3454360"/>
            <a:ext cx="178569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Optimize delivery logistics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9825395" y="3699510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 distance-based pricing</a:t>
            </a:r>
            <a:endParaRPr lang="en-US" sz="850" dirty="0"/>
          </a:p>
        </p:txBody>
      </p:sp>
      <p:sp>
        <p:nvSpPr>
          <p:cNvPr id="35" name="Shape 33"/>
          <p:cNvSpPr/>
          <p:nvPr/>
        </p:nvSpPr>
        <p:spPr>
          <a:xfrm>
            <a:off x="396835" y="4292918"/>
            <a:ext cx="13836610" cy="838676"/>
          </a:xfrm>
          <a:prstGeom prst="roundRect">
            <a:avLst>
              <a:gd name="adj" fmla="val 872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396835" y="4277678"/>
            <a:ext cx="13836610" cy="6096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37" name="Shape 35"/>
          <p:cNvSpPr/>
          <p:nvPr/>
        </p:nvSpPr>
        <p:spPr>
          <a:xfrm>
            <a:off x="7145000" y="4122896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7247037" y="4207907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1050" dirty="0"/>
          </a:p>
        </p:txBody>
      </p:sp>
      <p:sp>
        <p:nvSpPr>
          <p:cNvPr id="39" name="Text 37"/>
          <p:cNvSpPr/>
          <p:nvPr/>
        </p:nvSpPr>
        <p:spPr>
          <a:xfrm>
            <a:off x="6606302" y="457640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Target growth:</a:t>
            </a:r>
            <a:endParaRPr lang="en-US" sz="1100" dirty="0"/>
          </a:p>
        </p:txBody>
      </p:sp>
      <p:sp>
        <p:nvSpPr>
          <p:cNvPr id="40" name="Text 38"/>
          <p:cNvSpPr/>
          <p:nvPr/>
        </p:nvSpPr>
        <p:spPr>
          <a:xfrm>
            <a:off x="525423" y="4821555"/>
            <a:ext cx="135794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30% sales increase, 40% faster fulfillment</a:t>
            </a:r>
            <a:endParaRPr lang="en-US" sz="850" dirty="0"/>
          </a:p>
        </p:txBody>
      </p:sp>
      <p:sp>
        <p:nvSpPr>
          <p:cNvPr id="41" name="Text 39"/>
          <p:cNvSpPr/>
          <p:nvPr/>
        </p:nvSpPr>
        <p:spPr>
          <a:xfrm>
            <a:off x="396835" y="530161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Features</a:t>
            </a:r>
            <a:endParaRPr lang="en-US" sz="1750" dirty="0"/>
          </a:p>
        </p:txBody>
      </p:sp>
      <p:pic>
        <p:nvPicPr>
          <p:cNvPr id="4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5755124"/>
            <a:ext cx="566976" cy="680442"/>
          </a:xfrm>
          <a:prstGeom prst="rect">
            <a:avLst/>
          </a:prstGeom>
        </p:spPr>
      </p:pic>
      <p:sp>
        <p:nvSpPr>
          <p:cNvPr id="43" name="Text 40"/>
          <p:cNvSpPr/>
          <p:nvPr/>
        </p:nvSpPr>
        <p:spPr>
          <a:xfrm>
            <a:off x="1077158" y="5868472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Ghana Card verification system</a:t>
            </a:r>
            <a:endParaRPr lang="en-US" sz="850" dirty="0"/>
          </a:p>
        </p:txBody>
      </p:sp>
      <p:pic>
        <p:nvPicPr>
          <p:cNvPr id="4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6435566"/>
            <a:ext cx="566976" cy="680442"/>
          </a:xfrm>
          <a:prstGeom prst="rect">
            <a:avLst/>
          </a:prstGeom>
        </p:spPr>
      </p:pic>
      <p:sp>
        <p:nvSpPr>
          <p:cNvPr id="45" name="Text 41"/>
          <p:cNvSpPr/>
          <p:nvPr/>
        </p:nvSpPr>
        <p:spPr>
          <a:xfrm>
            <a:off x="1077158" y="6548914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Multi-tier user management (customers, contractors, admins)</a:t>
            </a:r>
            <a:endParaRPr lang="en-US" sz="850" dirty="0"/>
          </a:p>
        </p:txBody>
      </p:sp>
      <p:pic>
        <p:nvPicPr>
          <p:cNvPr id="4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7116008"/>
            <a:ext cx="566976" cy="680442"/>
          </a:xfrm>
          <a:prstGeom prst="rect">
            <a:avLst/>
          </a:prstGeom>
        </p:spPr>
      </p:pic>
      <p:sp>
        <p:nvSpPr>
          <p:cNvPr id="47" name="Text 42"/>
          <p:cNvSpPr/>
          <p:nvPr/>
        </p:nvSpPr>
        <p:spPr>
          <a:xfrm>
            <a:off x="1077158" y="7229356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Credit management with automated payments</a:t>
            </a:r>
            <a:endParaRPr lang="en-US" sz="850" dirty="0"/>
          </a:p>
        </p:txBody>
      </p:sp>
      <p:pic>
        <p:nvPicPr>
          <p:cNvPr id="4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7796451"/>
            <a:ext cx="566976" cy="680442"/>
          </a:xfrm>
          <a:prstGeom prst="rect">
            <a:avLst/>
          </a:prstGeom>
        </p:spPr>
      </p:pic>
      <p:sp>
        <p:nvSpPr>
          <p:cNvPr id="49" name="Text 43"/>
          <p:cNvSpPr/>
          <p:nvPr/>
        </p:nvSpPr>
        <p:spPr>
          <a:xfrm>
            <a:off x="1077158" y="7909798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Service consultation booking</a:t>
            </a:r>
            <a:endParaRPr lang="en-US" sz="850" dirty="0"/>
          </a:p>
        </p:txBody>
      </p:sp>
      <p:pic>
        <p:nvPicPr>
          <p:cNvPr id="5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8476893"/>
            <a:ext cx="566976" cy="680442"/>
          </a:xfrm>
          <a:prstGeom prst="rect">
            <a:avLst/>
          </a:prstGeom>
        </p:spPr>
      </p:pic>
      <p:sp>
        <p:nvSpPr>
          <p:cNvPr id="51" name="Text 44"/>
          <p:cNvSpPr/>
          <p:nvPr/>
        </p:nvSpPr>
        <p:spPr>
          <a:xfrm>
            <a:off x="1077158" y="8590240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Mobile-first PWA design</a:t>
            </a:r>
            <a:endParaRPr lang="en-US" sz="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4796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4382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Deliverables Overview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949523"/>
            <a:ext cx="4036814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Requirements Specification (SRS)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5883235" y="1644015"/>
            <a:ext cx="4036814" cy="729139"/>
          </a:xfrm>
          <a:prstGeom prst="roundRect">
            <a:avLst>
              <a:gd name="adj" fmla="val 1003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867995" y="1644015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6057543" y="17726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55 User Stories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057543" y="2063115"/>
            <a:ext cx="3733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across 9 epics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5883235" y="2486501"/>
            <a:ext cx="4036814" cy="729139"/>
          </a:xfrm>
          <a:prstGeom prst="roundRect">
            <a:avLst>
              <a:gd name="adj" fmla="val 1003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867995" y="2486501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6057543" y="26150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24 Use Cases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6057543" y="2905601"/>
            <a:ext cx="3733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 complete traceability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5883235" y="3328987"/>
            <a:ext cx="4036814" cy="729139"/>
          </a:xfrm>
          <a:prstGeom prst="roundRect">
            <a:avLst>
              <a:gd name="adj" fmla="val 1003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867995" y="3328987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6057543" y="3457575"/>
            <a:ext cx="21597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16 Non-functional requirements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6057543" y="3748088"/>
            <a:ext cx="3733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covering performance, security, scalability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10204371" y="949523"/>
            <a:ext cx="299858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 Backlog Highlights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10204371" y="1360527"/>
            <a:ext cx="4036814" cy="729139"/>
          </a:xfrm>
          <a:prstGeom prst="roundRect">
            <a:avLst>
              <a:gd name="adj" fmla="val 1003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10189131" y="1360527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10378678" y="14891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369 story points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10378678" y="1779627"/>
            <a:ext cx="3733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backlog</a:t>
            </a:r>
            <a:endParaRPr lang="en-US" sz="850" dirty="0"/>
          </a:p>
        </p:txBody>
      </p:sp>
      <p:sp>
        <p:nvSpPr>
          <p:cNvPr id="22" name="Shape 19"/>
          <p:cNvSpPr/>
          <p:nvPr/>
        </p:nvSpPr>
        <p:spPr>
          <a:xfrm>
            <a:off x="10204371" y="2203013"/>
            <a:ext cx="4036814" cy="729139"/>
          </a:xfrm>
          <a:prstGeom prst="roundRect">
            <a:avLst>
              <a:gd name="adj" fmla="val 1003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10189131" y="2203013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24" name="Text 21"/>
          <p:cNvSpPr/>
          <p:nvPr/>
        </p:nvSpPr>
        <p:spPr>
          <a:xfrm>
            <a:off x="10378678" y="233160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INVEST-compliant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10378678" y="2622113"/>
            <a:ext cx="3733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stories</a:t>
            </a:r>
            <a:endParaRPr lang="en-US" sz="850" dirty="0"/>
          </a:p>
        </p:txBody>
      </p:sp>
      <p:sp>
        <p:nvSpPr>
          <p:cNvPr id="26" name="Shape 23"/>
          <p:cNvSpPr/>
          <p:nvPr/>
        </p:nvSpPr>
        <p:spPr>
          <a:xfrm>
            <a:off x="10204371" y="3045500"/>
            <a:ext cx="4036814" cy="729139"/>
          </a:xfrm>
          <a:prstGeom prst="roundRect">
            <a:avLst>
              <a:gd name="adj" fmla="val 1003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0189131" y="3045500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28" name="Text 25"/>
          <p:cNvSpPr/>
          <p:nvPr/>
        </p:nvSpPr>
        <p:spPr>
          <a:xfrm>
            <a:off x="10378678" y="3174087"/>
            <a:ext cx="155043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MoSCoW prioritization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10378678" y="3464600"/>
            <a:ext cx="3733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framework</a:t>
            </a:r>
            <a:endParaRPr lang="en-US" sz="850" dirty="0"/>
          </a:p>
        </p:txBody>
      </p:sp>
      <p:sp>
        <p:nvSpPr>
          <p:cNvPr id="30" name="Shape 27"/>
          <p:cNvSpPr/>
          <p:nvPr/>
        </p:nvSpPr>
        <p:spPr>
          <a:xfrm>
            <a:off x="10204371" y="3887986"/>
            <a:ext cx="4036814" cy="729139"/>
          </a:xfrm>
          <a:prstGeom prst="roundRect">
            <a:avLst>
              <a:gd name="adj" fmla="val 1003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10189131" y="3887986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32" name="Text 29"/>
          <p:cNvSpPr/>
          <p:nvPr/>
        </p:nvSpPr>
        <p:spPr>
          <a:xfrm>
            <a:off x="10378678" y="4016573"/>
            <a:ext cx="180308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Planning Poker estimation</a:t>
            </a:r>
            <a:endParaRPr lang="en-US" sz="1100" dirty="0"/>
          </a:p>
        </p:txBody>
      </p:sp>
      <p:sp>
        <p:nvSpPr>
          <p:cNvPr id="33" name="Text 30"/>
          <p:cNvSpPr/>
          <p:nvPr/>
        </p:nvSpPr>
        <p:spPr>
          <a:xfrm>
            <a:off x="10378678" y="4307086"/>
            <a:ext cx="3733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 Fibonacci scale</a:t>
            </a:r>
            <a:endParaRPr lang="en-US" sz="850" dirty="0"/>
          </a:p>
        </p:txBody>
      </p:sp>
      <p:sp>
        <p:nvSpPr>
          <p:cNvPr id="34" name="Text 31"/>
          <p:cNvSpPr/>
          <p:nvPr/>
        </p:nvSpPr>
        <p:spPr>
          <a:xfrm>
            <a:off x="5883235" y="491466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Stack</a:t>
            </a:r>
            <a:endParaRPr lang="en-US" sz="1750" dirty="0"/>
          </a:p>
        </p:txBody>
      </p:sp>
      <p:sp>
        <p:nvSpPr>
          <p:cNvPr id="35" name="Shape 32"/>
          <p:cNvSpPr/>
          <p:nvPr/>
        </p:nvSpPr>
        <p:spPr>
          <a:xfrm>
            <a:off x="10050780" y="5368171"/>
            <a:ext cx="15240" cy="2799636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36" name="Shape 33"/>
          <p:cNvSpPr/>
          <p:nvPr/>
        </p:nvSpPr>
        <p:spPr>
          <a:xfrm>
            <a:off x="9605903" y="5488067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37" name="Shape 34"/>
          <p:cNvSpPr/>
          <p:nvPr/>
        </p:nvSpPr>
        <p:spPr>
          <a:xfrm>
            <a:off x="9930825" y="5368171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3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330" y="5389364"/>
            <a:ext cx="170021" cy="212646"/>
          </a:xfrm>
          <a:prstGeom prst="rect">
            <a:avLst/>
          </a:prstGeom>
        </p:spPr>
      </p:pic>
      <p:sp>
        <p:nvSpPr>
          <p:cNvPr id="39" name="Text 35"/>
          <p:cNvSpPr/>
          <p:nvPr/>
        </p:nvSpPr>
        <p:spPr>
          <a:xfrm>
            <a:off x="8073866" y="540710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Frontend:</a:t>
            </a:r>
            <a:endParaRPr lang="en-US" sz="1100" dirty="0"/>
          </a:p>
        </p:txBody>
      </p:sp>
      <p:sp>
        <p:nvSpPr>
          <p:cNvPr id="40" name="Text 36"/>
          <p:cNvSpPr/>
          <p:nvPr/>
        </p:nvSpPr>
        <p:spPr>
          <a:xfrm>
            <a:off x="5883235" y="5652254"/>
            <a:ext cx="36081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 18, PWA, Tailwind CSS</a:t>
            </a:r>
            <a:endParaRPr lang="en-US" sz="850" dirty="0"/>
          </a:p>
        </p:txBody>
      </p:sp>
      <p:sp>
        <p:nvSpPr>
          <p:cNvPr id="41" name="Shape 37"/>
          <p:cNvSpPr/>
          <p:nvPr/>
        </p:nvSpPr>
        <p:spPr>
          <a:xfrm>
            <a:off x="10170735" y="6168509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42" name="Shape 38"/>
          <p:cNvSpPr/>
          <p:nvPr/>
        </p:nvSpPr>
        <p:spPr>
          <a:xfrm>
            <a:off x="9930825" y="6048613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4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330" y="6069806"/>
            <a:ext cx="170021" cy="212646"/>
          </a:xfrm>
          <a:prstGeom prst="rect">
            <a:avLst/>
          </a:prstGeom>
        </p:spPr>
      </p:pic>
      <p:sp>
        <p:nvSpPr>
          <p:cNvPr id="44" name="Text 39"/>
          <p:cNvSpPr/>
          <p:nvPr/>
        </p:nvSpPr>
        <p:spPr>
          <a:xfrm>
            <a:off x="10625376" y="608754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Backend:</a:t>
            </a:r>
            <a:endParaRPr lang="en-US" sz="1100" dirty="0"/>
          </a:p>
        </p:txBody>
      </p:sp>
      <p:sp>
        <p:nvSpPr>
          <p:cNvPr id="45" name="Text 40"/>
          <p:cNvSpPr/>
          <p:nvPr/>
        </p:nvSpPr>
        <p:spPr>
          <a:xfrm>
            <a:off x="10625376" y="6332696"/>
            <a:ext cx="36081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Node.js, Express, PostgreSQL</a:t>
            </a:r>
            <a:endParaRPr lang="en-US" sz="850" dirty="0"/>
          </a:p>
        </p:txBody>
      </p:sp>
      <p:sp>
        <p:nvSpPr>
          <p:cNvPr id="46" name="Shape 41"/>
          <p:cNvSpPr/>
          <p:nvPr/>
        </p:nvSpPr>
        <p:spPr>
          <a:xfrm>
            <a:off x="9605903" y="6755011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47" name="Shape 42"/>
          <p:cNvSpPr/>
          <p:nvPr/>
        </p:nvSpPr>
        <p:spPr>
          <a:xfrm>
            <a:off x="9930825" y="6635115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4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330" y="6656308"/>
            <a:ext cx="170021" cy="212646"/>
          </a:xfrm>
          <a:prstGeom prst="rect">
            <a:avLst/>
          </a:prstGeom>
        </p:spPr>
      </p:pic>
      <p:sp>
        <p:nvSpPr>
          <p:cNvPr id="49" name="Text 43"/>
          <p:cNvSpPr/>
          <p:nvPr/>
        </p:nvSpPr>
        <p:spPr>
          <a:xfrm>
            <a:off x="8073866" y="66740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Payment:</a:t>
            </a:r>
            <a:endParaRPr lang="en-US" sz="1100" dirty="0"/>
          </a:p>
        </p:txBody>
      </p:sp>
      <p:sp>
        <p:nvSpPr>
          <p:cNvPr id="50" name="Text 44"/>
          <p:cNvSpPr/>
          <p:nvPr/>
        </p:nvSpPr>
        <p:spPr>
          <a:xfrm>
            <a:off x="5883235" y="6919198"/>
            <a:ext cx="36081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Flutterwave (MTN MoMo, Vodafone, Telecel)</a:t>
            </a:r>
            <a:endParaRPr lang="en-US" sz="850" dirty="0"/>
          </a:p>
        </p:txBody>
      </p:sp>
      <p:sp>
        <p:nvSpPr>
          <p:cNvPr id="51" name="Shape 45"/>
          <p:cNvSpPr/>
          <p:nvPr/>
        </p:nvSpPr>
        <p:spPr>
          <a:xfrm>
            <a:off x="10170735" y="7341513"/>
            <a:ext cx="340162" cy="15240"/>
          </a:xfrm>
          <a:prstGeom prst="roundRect">
            <a:avLst>
              <a:gd name="adj" fmla="val 312558"/>
            </a:avLst>
          </a:prstGeom>
          <a:solidFill>
            <a:srgbClr val="595959"/>
          </a:solidFill>
          <a:ln/>
        </p:spPr>
      </p:sp>
      <p:sp>
        <p:nvSpPr>
          <p:cNvPr id="52" name="Shape 46"/>
          <p:cNvSpPr/>
          <p:nvPr/>
        </p:nvSpPr>
        <p:spPr>
          <a:xfrm>
            <a:off x="9930825" y="7221617"/>
            <a:ext cx="255151" cy="255151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5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330" y="7242810"/>
            <a:ext cx="170021" cy="212646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10625376" y="726055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Infrastructure:</a:t>
            </a:r>
            <a:endParaRPr lang="en-US" sz="1100" dirty="0"/>
          </a:p>
        </p:txBody>
      </p:sp>
      <p:sp>
        <p:nvSpPr>
          <p:cNvPr id="55" name="Text 48"/>
          <p:cNvSpPr/>
          <p:nvPr/>
        </p:nvSpPr>
        <p:spPr>
          <a:xfrm>
            <a:off x="10625376" y="7505700"/>
            <a:ext cx="36081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Docker, AWS/Heroku, CI/CD pipeline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983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Software Engineering Models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30558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Flow Diagram (Level 0)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96835" y="1391722"/>
            <a:ext cx="39572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8437" y="1417201"/>
            <a:ext cx="5368647" cy="53686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91405" y="1391722"/>
            <a:ext cx="39572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7083385"/>
            <a:ext cx="35442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UML Class Diagram Key Classes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96835" y="7706916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396835" y="7691676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2495014" y="7536894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FF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51" y="7621905"/>
            <a:ext cx="136088" cy="17002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56316" y="79904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User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525423" y="8235553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(Customer, Contractor, Admin inheritance)</a:t>
            </a:r>
            <a:endParaRPr lang="en-US" sz="850" dirty="0"/>
          </a:p>
        </p:txBody>
      </p:sp>
      <p:sp>
        <p:nvSpPr>
          <p:cNvPr id="14" name="Shape 10"/>
          <p:cNvSpPr/>
          <p:nvPr/>
        </p:nvSpPr>
        <p:spPr>
          <a:xfrm>
            <a:off x="5046821" y="7706916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5046821" y="7691676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7145000" y="7536894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FFFF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037" y="7621905"/>
            <a:ext cx="136088" cy="17002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606302" y="79904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Order</a:t>
            </a:r>
            <a:endParaRPr lang="en-US" sz="1100" dirty="0"/>
          </a:p>
        </p:txBody>
      </p:sp>
      <p:sp>
        <p:nvSpPr>
          <p:cNvPr id="19" name="Text 14"/>
          <p:cNvSpPr/>
          <p:nvPr/>
        </p:nvSpPr>
        <p:spPr>
          <a:xfrm>
            <a:off x="5175409" y="8235553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→ OrderItem composition</a:t>
            </a:r>
            <a:endParaRPr lang="en-US" sz="850" dirty="0"/>
          </a:p>
        </p:txBody>
      </p:sp>
      <p:sp>
        <p:nvSpPr>
          <p:cNvPr id="20" name="Shape 15"/>
          <p:cNvSpPr/>
          <p:nvPr/>
        </p:nvSpPr>
        <p:spPr>
          <a:xfrm>
            <a:off x="9696807" y="7706916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9696807" y="7691676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11794986" y="7536894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FFFF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7023" y="7621905"/>
            <a:ext cx="136088" cy="170021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1256288" y="79904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Payment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9825395" y="8235553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(MTN MoMo, Credit, Card inheritance)</a:t>
            </a:r>
            <a:endParaRPr lang="en-US" sz="850" dirty="0"/>
          </a:p>
        </p:txBody>
      </p:sp>
      <p:sp>
        <p:nvSpPr>
          <p:cNvPr id="26" name="Shape 20"/>
          <p:cNvSpPr/>
          <p:nvPr/>
        </p:nvSpPr>
        <p:spPr>
          <a:xfrm>
            <a:off x="396835" y="8828961"/>
            <a:ext cx="13836610" cy="838676"/>
          </a:xfrm>
          <a:prstGeom prst="roundRect">
            <a:avLst>
              <a:gd name="adj" fmla="val 872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27" name="Shape 21"/>
          <p:cNvSpPr/>
          <p:nvPr/>
        </p:nvSpPr>
        <p:spPr>
          <a:xfrm>
            <a:off x="396835" y="8813721"/>
            <a:ext cx="13836610" cy="60960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28" name="Shape 22"/>
          <p:cNvSpPr/>
          <p:nvPr/>
        </p:nvSpPr>
        <p:spPr>
          <a:xfrm>
            <a:off x="7145000" y="865893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FFFFFF"/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037" y="8743950"/>
            <a:ext cx="136088" cy="170021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6606302" y="911244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Credit Account</a:t>
            </a:r>
            <a:endParaRPr lang="en-US" sz="1100" dirty="0"/>
          </a:p>
        </p:txBody>
      </p:sp>
      <p:sp>
        <p:nvSpPr>
          <p:cNvPr id="31" name="Text 24"/>
          <p:cNvSpPr/>
          <p:nvPr/>
        </p:nvSpPr>
        <p:spPr>
          <a:xfrm>
            <a:off x="525423" y="9357598"/>
            <a:ext cx="1357943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with automatic payment scheduling</a:t>
            </a:r>
            <a:endParaRPr lang="en-US" sz="850" dirty="0"/>
          </a:p>
        </p:txBody>
      </p:sp>
      <p:sp>
        <p:nvSpPr>
          <p:cNvPr id="32" name="Text 25"/>
          <p:cNvSpPr/>
          <p:nvPr/>
        </p:nvSpPr>
        <p:spPr>
          <a:xfrm>
            <a:off x="396835" y="983765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Architecture</a:t>
            </a:r>
            <a:endParaRPr lang="en-US" sz="1750" dirty="0"/>
          </a:p>
        </p:txBody>
      </p:sp>
      <p:sp>
        <p:nvSpPr>
          <p:cNvPr id="33" name="Shape 26"/>
          <p:cNvSpPr/>
          <p:nvPr/>
        </p:nvSpPr>
        <p:spPr>
          <a:xfrm>
            <a:off x="396835" y="10291167"/>
            <a:ext cx="13836729" cy="1331833"/>
          </a:xfrm>
          <a:prstGeom prst="roundRect">
            <a:avLst>
              <a:gd name="adj" fmla="val 357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34" name="Shape 27"/>
          <p:cNvSpPr/>
          <p:nvPr/>
        </p:nvSpPr>
        <p:spPr>
          <a:xfrm>
            <a:off x="404455" y="10298787"/>
            <a:ext cx="13821489" cy="1316593"/>
          </a:xfrm>
          <a:prstGeom prst="roundRect">
            <a:avLst>
              <a:gd name="adj" fmla="val 3618"/>
            </a:avLst>
          </a:prstGeom>
          <a:solidFill>
            <a:srgbClr val="404040"/>
          </a:solidFill>
          <a:ln/>
        </p:spPr>
      </p:sp>
      <p:sp>
        <p:nvSpPr>
          <p:cNvPr id="35" name="Text 28"/>
          <p:cNvSpPr/>
          <p:nvPr/>
        </p:nvSpPr>
        <p:spPr>
          <a:xfrm>
            <a:off x="517803" y="10412135"/>
            <a:ext cx="148340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Microservices Design:</a:t>
            </a:r>
            <a:endParaRPr lang="en-US" sz="1100" dirty="0"/>
          </a:p>
        </p:txBody>
      </p:sp>
      <p:sp>
        <p:nvSpPr>
          <p:cNvPr id="36" name="Text 29"/>
          <p:cNvSpPr/>
          <p:nvPr/>
        </p:nvSpPr>
        <p:spPr>
          <a:xfrm>
            <a:off x="517803" y="10657284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API Gateway → Load Balancer</a:t>
            </a:r>
            <a:endParaRPr lang="en-US" sz="850" dirty="0"/>
          </a:p>
        </p:txBody>
      </p:sp>
      <p:sp>
        <p:nvSpPr>
          <p:cNvPr id="37" name="Text 30"/>
          <p:cNvSpPr/>
          <p:nvPr/>
        </p:nvSpPr>
        <p:spPr>
          <a:xfrm>
            <a:off x="517803" y="10878383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Management, Product Catalog, Payment Services</a:t>
            </a:r>
            <a:endParaRPr lang="en-US" sz="850" dirty="0"/>
          </a:p>
        </p:txBody>
      </p:sp>
      <p:sp>
        <p:nvSpPr>
          <p:cNvPr id="38" name="Text 31"/>
          <p:cNvSpPr/>
          <p:nvPr/>
        </p:nvSpPr>
        <p:spPr>
          <a:xfrm>
            <a:off x="517803" y="11099483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PostgreSQL + Redis caching</a:t>
            </a:r>
            <a:endParaRPr lang="en-US" sz="850" dirty="0"/>
          </a:p>
        </p:txBody>
      </p:sp>
      <p:sp>
        <p:nvSpPr>
          <p:cNvPr id="39" name="Text 32"/>
          <p:cNvSpPr/>
          <p:nvPr/>
        </p:nvSpPr>
        <p:spPr>
          <a:xfrm>
            <a:off x="517803" y="11320582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External integrations (Flutterwave, Maps, SMS)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078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656" y="2228255"/>
            <a:ext cx="3469124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Live Demonstration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5656" y="2870002"/>
            <a:ext cx="4159210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Working Prototype Features </a:t>
            </a:r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✅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485656" y="3640693"/>
            <a:ext cx="4460558" cy="1563886"/>
          </a:xfrm>
          <a:prstGeom prst="roundRect">
            <a:avLst>
              <a:gd name="adj" fmla="val 4678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85656" y="3625453"/>
            <a:ext cx="4460558" cy="60960"/>
          </a:xfrm>
          <a:prstGeom prst="roundRect">
            <a:avLst>
              <a:gd name="adj" fmla="val 95608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2507813" y="3432572"/>
            <a:ext cx="416243" cy="416243"/>
          </a:xfrm>
          <a:prstGeom prst="roundRect">
            <a:avLst>
              <a:gd name="adj" fmla="val 219679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2632710" y="3536633"/>
            <a:ext cx="166449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39604" y="3987522"/>
            <a:ext cx="2918460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User Registration &amp; Authentication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39604" y="4287560"/>
            <a:ext cx="415266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Ghana Card verification system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39604" y="4558070"/>
            <a:ext cx="415266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Role-based access control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5084921" y="3640693"/>
            <a:ext cx="4460558" cy="1563886"/>
          </a:xfrm>
          <a:prstGeom prst="roundRect">
            <a:avLst>
              <a:gd name="adj" fmla="val 4678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084921" y="3625453"/>
            <a:ext cx="4460558" cy="60960"/>
          </a:xfrm>
          <a:prstGeom prst="roundRect">
            <a:avLst>
              <a:gd name="adj" fmla="val 95608"/>
            </a:avLst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7107079" y="3432572"/>
            <a:ext cx="416243" cy="416243"/>
          </a:xfrm>
          <a:prstGeom prst="roundRect">
            <a:avLst>
              <a:gd name="adj" fmla="val 219679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7231975" y="3536633"/>
            <a:ext cx="166449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238869" y="3987522"/>
            <a:ext cx="1734503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 Catalog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5238869" y="4287560"/>
            <a:ext cx="415266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Advanced search and filtering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5238869" y="4558070"/>
            <a:ext cx="415266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Mobile-responsive design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5238869" y="4828580"/>
            <a:ext cx="415266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inventory display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9684187" y="3640693"/>
            <a:ext cx="4460558" cy="1563886"/>
          </a:xfrm>
          <a:prstGeom prst="roundRect">
            <a:avLst>
              <a:gd name="adj" fmla="val 4678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9684187" y="3625453"/>
            <a:ext cx="4460558" cy="60960"/>
          </a:xfrm>
          <a:prstGeom prst="roundRect">
            <a:avLst>
              <a:gd name="adj" fmla="val 95608"/>
            </a:avLst>
          </a:prstGeom>
          <a:solidFill>
            <a:srgbClr val="FFFFFF"/>
          </a:solidFill>
          <a:ln/>
        </p:spPr>
      </p:sp>
      <p:sp>
        <p:nvSpPr>
          <p:cNvPr id="22" name="Shape 19"/>
          <p:cNvSpPr/>
          <p:nvPr/>
        </p:nvSpPr>
        <p:spPr>
          <a:xfrm>
            <a:off x="11706344" y="3432572"/>
            <a:ext cx="416243" cy="416243"/>
          </a:xfrm>
          <a:prstGeom prst="roundRect">
            <a:avLst>
              <a:gd name="adj" fmla="val 219679"/>
            </a:avLst>
          </a:prstGeom>
          <a:solidFill>
            <a:srgbClr val="FFFFFF"/>
          </a:solidFill>
          <a:ln/>
        </p:spPr>
      </p:sp>
      <p:sp>
        <p:nvSpPr>
          <p:cNvPr id="23" name="Text 20"/>
          <p:cNvSpPr/>
          <p:nvPr/>
        </p:nvSpPr>
        <p:spPr>
          <a:xfrm>
            <a:off x="11831241" y="3536633"/>
            <a:ext cx="166449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9838134" y="3987522"/>
            <a:ext cx="1780580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Shopping Experience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9838134" y="4287560"/>
            <a:ext cx="415266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Offline cart functionality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9838134" y="4558070"/>
            <a:ext cx="415266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Bulk pricing automation (1.5% discount ≥100 units)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9838134" y="4828580"/>
            <a:ext cx="4152662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 comparison tool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485656" y="5412700"/>
            <a:ext cx="277534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GitHub Repository</a:t>
            </a:r>
            <a:endParaRPr lang="en-US" sz="2150" dirty="0"/>
          </a:p>
        </p:txBody>
      </p:sp>
      <p:sp>
        <p:nvSpPr>
          <p:cNvPr id="29" name="Shape 26"/>
          <p:cNvSpPr/>
          <p:nvPr/>
        </p:nvSpPr>
        <p:spPr>
          <a:xfrm>
            <a:off x="485656" y="5967651"/>
            <a:ext cx="6760131" cy="814745"/>
          </a:xfrm>
          <a:prstGeom prst="roundRect">
            <a:avLst>
              <a:gd name="adj" fmla="val 4087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631984" y="6113978"/>
            <a:ext cx="1734503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Organization: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631984" y="6414016"/>
            <a:ext cx="6467475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BuildTech-Solutions</a:t>
            </a:r>
            <a:endParaRPr lang="en-US" sz="1050" dirty="0"/>
          </a:p>
        </p:txBody>
      </p:sp>
      <p:sp>
        <p:nvSpPr>
          <p:cNvPr id="32" name="Shape 29"/>
          <p:cNvSpPr/>
          <p:nvPr/>
        </p:nvSpPr>
        <p:spPr>
          <a:xfrm>
            <a:off x="7384494" y="5967651"/>
            <a:ext cx="6760250" cy="814745"/>
          </a:xfrm>
          <a:prstGeom prst="roundRect">
            <a:avLst>
              <a:gd name="adj" fmla="val 4087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7530822" y="6113978"/>
            <a:ext cx="1734503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Active branches:</a:t>
            </a:r>
            <a:endParaRPr lang="en-US" sz="1350" dirty="0"/>
          </a:p>
        </p:txBody>
      </p:sp>
      <p:sp>
        <p:nvSpPr>
          <p:cNvPr id="34" name="Text 31"/>
          <p:cNvSpPr/>
          <p:nvPr/>
        </p:nvSpPr>
        <p:spPr>
          <a:xfrm>
            <a:off x="7530822" y="6414016"/>
            <a:ext cx="6467594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main, develop, feature branches</a:t>
            </a:r>
            <a:endParaRPr lang="en-US" sz="1050" dirty="0"/>
          </a:p>
        </p:txBody>
      </p:sp>
      <p:sp>
        <p:nvSpPr>
          <p:cNvPr id="35" name="Shape 32"/>
          <p:cNvSpPr/>
          <p:nvPr/>
        </p:nvSpPr>
        <p:spPr>
          <a:xfrm>
            <a:off x="485656" y="6921103"/>
            <a:ext cx="6760131" cy="814745"/>
          </a:xfrm>
          <a:prstGeom prst="roundRect">
            <a:avLst>
              <a:gd name="adj" fmla="val 4087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631984" y="7067431"/>
            <a:ext cx="1734503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CI/CD Pipeline:</a:t>
            </a:r>
            <a:endParaRPr lang="en-US" sz="1350" dirty="0"/>
          </a:p>
        </p:txBody>
      </p:sp>
      <p:sp>
        <p:nvSpPr>
          <p:cNvPr id="37" name="Text 34"/>
          <p:cNvSpPr/>
          <p:nvPr/>
        </p:nvSpPr>
        <p:spPr>
          <a:xfrm>
            <a:off x="631984" y="7367468"/>
            <a:ext cx="6467475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testing, deployment</a:t>
            </a:r>
            <a:endParaRPr lang="en-US" sz="1050" dirty="0"/>
          </a:p>
        </p:txBody>
      </p:sp>
      <p:sp>
        <p:nvSpPr>
          <p:cNvPr id="38" name="Shape 35"/>
          <p:cNvSpPr/>
          <p:nvPr/>
        </p:nvSpPr>
        <p:spPr>
          <a:xfrm>
            <a:off x="7384494" y="6921103"/>
            <a:ext cx="6760250" cy="814745"/>
          </a:xfrm>
          <a:prstGeom prst="roundRect">
            <a:avLst>
              <a:gd name="adj" fmla="val 4087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39" name="Text 36"/>
          <p:cNvSpPr/>
          <p:nvPr/>
        </p:nvSpPr>
        <p:spPr>
          <a:xfrm>
            <a:off x="7530822" y="7067431"/>
            <a:ext cx="1734503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Code coverage:</a:t>
            </a:r>
            <a:endParaRPr lang="en-US" sz="1350" dirty="0"/>
          </a:p>
        </p:txBody>
      </p:sp>
      <p:sp>
        <p:nvSpPr>
          <p:cNvPr id="40" name="Text 37"/>
          <p:cNvSpPr/>
          <p:nvPr/>
        </p:nvSpPr>
        <p:spPr>
          <a:xfrm>
            <a:off x="7530822" y="7367468"/>
            <a:ext cx="6467594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92% (exceeds 80% target)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92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Agile Metrics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227468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Sprint Velocity Trend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89685"/>
            <a:ext cx="13836729" cy="77484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91656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Team Velocity Growth: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+62% improvement from Sprint 1 to 3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96835" y="9517142"/>
            <a:ext cx="232660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Sprint Success Rates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9970651"/>
            <a:ext cx="13836729" cy="77484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835" y="178891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Metrics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396835" y="18399323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85%</a:t>
            </a:r>
            <a:endParaRPr lang="en-US" sz="2900" dirty="0"/>
          </a:p>
        </p:txBody>
      </p:sp>
      <p:sp>
        <p:nvSpPr>
          <p:cNvPr id="10" name="Text 6"/>
          <p:cNvSpPr/>
          <p:nvPr/>
        </p:nvSpPr>
        <p:spPr>
          <a:xfrm>
            <a:off x="1946910" y="1891522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Code Coverage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396835" y="19160371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Consistently above</a:t>
            </a:r>
            <a:endParaRPr lang="en-US" sz="850" dirty="0"/>
          </a:p>
        </p:txBody>
      </p:sp>
      <p:sp>
        <p:nvSpPr>
          <p:cNvPr id="12" name="Text 8"/>
          <p:cNvSpPr/>
          <p:nvPr/>
        </p:nvSpPr>
        <p:spPr>
          <a:xfrm>
            <a:off x="5056227" y="18399323"/>
            <a:ext cx="451782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96%</a:t>
            </a:r>
            <a:endParaRPr lang="en-US" sz="2900" dirty="0"/>
          </a:p>
        </p:txBody>
      </p:sp>
      <p:sp>
        <p:nvSpPr>
          <p:cNvPr id="13" name="Text 9"/>
          <p:cNvSpPr/>
          <p:nvPr/>
        </p:nvSpPr>
        <p:spPr>
          <a:xfrm>
            <a:off x="6595229" y="18915221"/>
            <a:ext cx="14398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Story Point Accuracy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5056227" y="19160371"/>
            <a:ext cx="4517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estimation accuracy in Sprint 3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9715738" y="18399323"/>
            <a:ext cx="4517708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0</a:t>
            </a:r>
            <a:endParaRPr lang="en-US" sz="2900" dirty="0"/>
          </a:p>
        </p:txBody>
      </p:sp>
      <p:sp>
        <p:nvSpPr>
          <p:cNvPr id="16" name="Text 12"/>
          <p:cNvSpPr/>
          <p:nvPr/>
        </p:nvSpPr>
        <p:spPr>
          <a:xfrm>
            <a:off x="11265813" y="1891522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Quality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9715738" y="19160371"/>
            <a:ext cx="4517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critical bugs in production features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728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Sprint Reflections &amp; Achievements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360295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What Went Exceptionally Well 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✅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396835" y="1289685"/>
            <a:ext cx="4536638" cy="1122045"/>
          </a:xfrm>
          <a:prstGeom prst="roundRect">
            <a:avLst>
              <a:gd name="adj" fmla="val 424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7803" y="141065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FFF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386" y="1485067"/>
            <a:ext cx="152995" cy="19133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17803" y="1864162"/>
            <a:ext cx="150542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Foundation: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17803" y="2109311"/>
            <a:ext cx="42947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Robust CI/CD pipeline and security implementation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5046821" y="1289685"/>
            <a:ext cx="4536638" cy="1122045"/>
          </a:xfrm>
          <a:prstGeom prst="roundRect">
            <a:avLst>
              <a:gd name="adj" fmla="val 424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67789" y="141065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FFF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372" y="1485067"/>
            <a:ext cx="152995" cy="19133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167789" y="186416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Team Maturation: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5167789" y="2109311"/>
            <a:ext cx="42947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100% Sprint 3 completion shows growing expertise</a:t>
            </a:r>
            <a:endParaRPr lang="en-US" sz="850" dirty="0"/>
          </a:p>
        </p:txBody>
      </p:sp>
      <p:sp>
        <p:nvSpPr>
          <p:cNvPr id="14" name="Shape 10"/>
          <p:cNvSpPr/>
          <p:nvPr/>
        </p:nvSpPr>
        <p:spPr>
          <a:xfrm>
            <a:off x="9696807" y="1289685"/>
            <a:ext cx="4536638" cy="1122045"/>
          </a:xfrm>
          <a:prstGeom prst="roundRect">
            <a:avLst>
              <a:gd name="adj" fmla="val 424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17775" y="1410653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FFFF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358" y="1485067"/>
            <a:ext cx="152995" cy="19133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17775" y="186416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Quality Focus: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9817775" y="2109311"/>
            <a:ext cx="42947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92% code coverage with comprehensive testing</a:t>
            </a:r>
            <a:endParaRPr lang="en-US" sz="850" dirty="0"/>
          </a:p>
        </p:txBody>
      </p:sp>
      <p:sp>
        <p:nvSpPr>
          <p:cNvPr id="19" name="Shape 14"/>
          <p:cNvSpPr/>
          <p:nvPr/>
        </p:nvSpPr>
        <p:spPr>
          <a:xfrm>
            <a:off x="396835" y="2525078"/>
            <a:ext cx="6861572" cy="1122045"/>
          </a:xfrm>
          <a:prstGeom prst="roundRect">
            <a:avLst>
              <a:gd name="adj" fmla="val 424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517803" y="2646045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FFFF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6" y="2720459"/>
            <a:ext cx="152995" cy="19133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17803" y="309955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Innovation: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517803" y="3344704"/>
            <a:ext cx="66196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Offline cart functionality exceeds industry standards</a:t>
            </a:r>
            <a:endParaRPr lang="en-US" sz="850" dirty="0"/>
          </a:p>
        </p:txBody>
      </p:sp>
      <p:sp>
        <p:nvSpPr>
          <p:cNvPr id="24" name="Shape 18"/>
          <p:cNvSpPr/>
          <p:nvPr/>
        </p:nvSpPr>
        <p:spPr>
          <a:xfrm>
            <a:off x="7371755" y="2525078"/>
            <a:ext cx="6861691" cy="1122045"/>
          </a:xfrm>
          <a:prstGeom prst="roundRect">
            <a:avLst>
              <a:gd name="adj" fmla="val 424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492722" y="2646045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FFFFFF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305" y="2720459"/>
            <a:ext cx="152995" cy="19133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492722" y="309955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Client Alignment:</a:t>
            </a:r>
            <a:endParaRPr lang="en-US" sz="1100" dirty="0"/>
          </a:p>
        </p:txBody>
      </p:sp>
      <p:sp>
        <p:nvSpPr>
          <p:cNvPr id="28" name="Text 21"/>
          <p:cNvSpPr/>
          <p:nvPr/>
        </p:nvSpPr>
        <p:spPr>
          <a:xfrm>
            <a:off x="7492722" y="3344704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 demos received positive stakeholder feedback</a:t>
            </a:r>
            <a:endParaRPr lang="en-US" sz="850" dirty="0"/>
          </a:p>
        </p:txBody>
      </p:sp>
      <p:sp>
        <p:nvSpPr>
          <p:cNvPr id="29" name="Text 22"/>
          <p:cNvSpPr/>
          <p:nvPr/>
        </p:nvSpPr>
        <p:spPr>
          <a:xfrm>
            <a:off x="396835" y="3817144"/>
            <a:ext cx="31146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Technical Achievements</a:t>
            </a:r>
            <a:endParaRPr lang="en-US" sz="1750" dirty="0"/>
          </a:p>
        </p:txBody>
      </p:sp>
      <p:sp>
        <p:nvSpPr>
          <p:cNvPr id="30" name="Shape 23"/>
          <p:cNvSpPr/>
          <p:nvPr/>
        </p:nvSpPr>
        <p:spPr>
          <a:xfrm>
            <a:off x="396835" y="4270653"/>
            <a:ext cx="13836729" cy="683776"/>
          </a:xfrm>
          <a:prstGeom prst="roundRect">
            <a:avLst>
              <a:gd name="adj" fmla="val 696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31" name="Shape 24"/>
          <p:cNvSpPr/>
          <p:nvPr/>
        </p:nvSpPr>
        <p:spPr>
          <a:xfrm>
            <a:off x="412075" y="4285893"/>
            <a:ext cx="453628" cy="653296"/>
          </a:xfrm>
          <a:prstGeom prst="roundRect">
            <a:avLst>
              <a:gd name="adj" fmla="val 6469"/>
            </a:avLst>
          </a:prstGeom>
          <a:solidFill>
            <a:srgbClr val="404040"/>
          </a:solidFill>
          <a:ln/>
        </p:spPr>
      </p:sp>
      <p:sp>
        <p:nvSpPr>
          <p:cNvPr id="32" name="Text 25"/>
          <p:cNvSpPr/>
          <p:nvPr/>
        </p:nvSpPr>
        <p:spPr>
          <a:xfrm>
            <a:off x="550069" y="450615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300" dirty="0"/>
          </a:p>
        </p:txBody>
      </p:sp>
      <p:sp>
        <p:nvSpPr>
          <p:cNvPr id="33" name="Text 26"/>
          <p:cNvSpPr/>
          <p:nvPr/>
        </p:nvSpPr>
        <p:spPr>
          <a:xfrm>
            <a:off x="979051" y="4399240"/>
            <a:ext cx="16917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Ghana Card Verification:</a:t>
            </a:r>
            <a:endParaRPr lang="en-US" sz="1100" dirty="0"/>
          </a:p>
        </p:txBody>
      </p:sp>
      <p:sp>
        <p:nvSpPr>
          <p:cNvPr id="34" name="Text 27"/>
          <p:cNvSpPr/>
          <p:nvPr/>
        </p:nvSpPr>
        <p:spPr>
          <a:xfrm>
            <a:off x="979051" y="4644390"/>
            <a:ext cx="132392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 encryption and validation system</a:t>
            </a:r>
            <a:endParaRPr lang="en-US" sz="850" dirty="0"/>
          </a:p>
        </p:txBody>
      </p:sp>
      <p:sp>
        <p:nvSpPr>
          <p:cNvPr id="35" name="Shape 28"/>
          <p:cNvSpPr/>
          <p:nvPr/>
        </p:nvSpPr>
        <p:spPr>
          <a:xfrm>
            <a:off x="396835" y="5067776"/>
            <a:ext cx="13836729" cy="683776"/>
          </a:xfrm>
          <a:prstGeom prst="roundRect">
            <a:avLst>
              <a:gd name="adj" fmla="val 696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36" name="Shape 29"/>
          <p:cNvSpPr/>
          <p:nvPr/>
        </p:nvSpPr>
        <p:spPr>
          <a:xfrm>
            <a:off x="412075" y="5083016"/>
            <a:ext cx="453628" cy="653296"/>
          </a:xfrm>
          <a:prstGeom prst="roundRect">
            <a:avLst>
              <a:gd name="adj" fmla="val 6469"/>
            </a:avLst>
          </a:prstGeom>
          <a:solidFill>
            <a:srgbClr val="404040"/>
          </a:solidFill>
          <a:ln/>
        </p:spPr>
      </p:sp>
      <p:sp>
        <p:nvSpPr>
          <p:cNvPr id="37" name="Text 30"/>
          <p:cNvSpPr/>
          <p:nvPr/>
        </p:nvSpPr>
        <p:spPr>
          <a:xfrm>
            <a:off x="550069" y="530328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300" dirty="0"/>
          </a:p>
        </p:txBody>
      </p:sp>
      <p:sp>
        <p:nvSpPr>
          <p:cNvPr id="38" name="Text 31"/>
          <p:cNvSpPr/>
          <p:nvPr/>
        </p:nvSpPr>
        <p:spPr>
          <a:xfrm>
            <a:off x="979051" y="5196364"/>
            <a:ext cx="143637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Payment Integration:</a:t>
            </a:r>
            <a:endParaRPr lang="en-US" sz="1100" dirty="0"/>
          </a:p>
        </p:txBody>
      </p:sp>
      <p:sp>
        <p:nvSpPr>
          <p:cNvPr id="39" name="Text 32"/>
          <p:cNvSpPr/>
          <p:nvPr/>
        </p:nvSpPr>
        <p:spPr>
          <a:xfrm>
            <a:off x="979051" y="5441513"/>
            <a:ext cx="132392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Flutterwave gateway ready for multiple providers</a:t>
            </a:r>
            <a:endParaRPr lang="en-US" sz="850" dirty="0"/>
          </a:p>
        </p:txBody>
      </p:sp>
      <p:sp>
        <p:nvSpPr>
          <p:cNvPr id="40" name="Shape 33"/>
          <p:cNvSpPr/>
          <p:nvPr/>
        </p:nvSpPr>
        <p:spPr>
          <a:xfrm>
            <a:off x="396835" y="5864900"/>
            <a:ext cx="13836729" cy="683776"/>
          </a:xfrm>
          <a:prstGeom prst="roundRect">
            <a:avLst>
              <a:gd name="adj" fmla="val 696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41" name="Shape 34"/>
          <p:cNvSpPr/>
          <p:nvPr/>
        </p:nvSpPr>
        <p:spPr>
          <a:xfrm>
            <a:off x="412075" y="5880140"/>
            <a:ext cx="453628" cy="653296"/>
          </a:xfrm>
          <a:prstGeom prst="roundRect">
            <a:avLst>
              <a:gd name="adj" fmla="val 6469"/>
            </a:avLst>
          </a:prstGeom>
          <a:solidFill>
            <a:srgbClr val="404040"/>
          </a:solidFill>
          <a:ln/>
        </p:spPr>
      </p:sp>
      <p:sp>
        <p:nvSpPr>
          <p:cNvPr id="42" name="Text 35"/>
          <p:cNvSpPr/>
          <p:nvPr/>
        </p:nvSpPr>
        <p:spPr>
          <a:xfrm>
            <a:off x="550069" y="610040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300" dirty="0"/>
          </a:p>
        </p:txBody>
      </p:sp>
      <p:sp>
        <p:nvSpPr>
          <p:cNvPr id="43" name="Text 36"/>
          <p:cNvSpPr/>
          <p:nvPr/>
        </p:nvSpPr>
        <p:spPr>
          <a:xfrm>
            <a:off x="979051" y="5993487"/>
            <a:ext cx="142267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Offline Functionality:</a:t>
            </a:r>
            <a:endParaRPr lang="en-US" sz="1100" dirty="0"/>
          </a:p>
        </p:txBody>
      </p:sp>
      <p:sp>
        <p:nvSpPr>
          <p:cNvPr id="44" name="Text 37"/>
          <p:cNvSpPr/>
          <p:nvPr/>
        </p:nvSpPr>
        <p:spPr>
          <a:xfrm>
            <a:off x="979051" y="6238637"/>
            <a:ext cx="132392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Cart persists in poor connectivity areas</a:t>
            </a:r>
            <a:endParaRPr lang="en-US" sz="850" dirty="0"/>
          </a:p>
        </p:txBody>
      </p:sp>
      <p:sp>
        <p:nvSpPr>
          <p:cNvPr id="45" name="Shape 38"/>
          <p:cNvSpPr/>
          <p:nvPr/>
        </p:nvSpPr>
        <p:spPr>
          <a:xfrm>
            <a:off x="396835" y="6662023"/>
            <a:ext cx="13836729" cy="683776"/>
          </a:xfrm>
          <a:prstGeom prst="roundRect">
            <a:avLst>
              <a:gd name="adj" fmla="val 696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46" name="Shape 39"/>
          <p:cNvSpPr/>
          <p:nvPr/>
        </p:nvSpPr>
        <p:spPr>
          <a:xfrm>
            <a:off x="412075" y="6677263"/>
            <a:ext cx="453628" cy="653296"/>
          </a:xfrm>
          <a:prstGeom prst="roundRect">
            <a:avLst>
              <a:gd name="adj" fmla="val 6469"/>
            </a:avLst>
          </a:prstGeom>
          <a:solidFill>
            <a:srgbClr val="404040"/>
          </a:solidFill>
          <a:ln/>
        </p:spPr>
      </p:sp>
      <p:sp>
        <p:nvSpPr>
          <p:cNvPr id="47" name="Text 40"/>
          <p:cNvSpPr/>
          <p:nvPr/>
        </p:nvSpPr>
        <p:spPr>
          <a:xfrm>
            <a:off x="550069" y="689752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1300" dirty="0"/>
          </a:p>
        </p:txBody>
      </p:sp>
      <p:sp>
        <p:nvSpPr>
          <p:cNvPr id="48" name="Text 41"/>
          <p:cNvSpPr/>
          <p:nvPr/>
        </p:nvSpPr>
        <p:spPr>
          <a:xfrm>
            <a:off x="979051" y="67906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Bulk Pricing Engine:</a:t>
            </a:r>
            <a:endParaRPr lang="en-US" sz="1100" dirty="0"/>
          </a:p>
        </p:txBody>
      </p:sp>
      <p:sp>
        <p:nvSpPr>
          <p:cNvPr id="49" name="Text 42"/>
          <p:cNvSpPr/>
          <p:nvPr/>
        </p:nvSpPr>
        <p:spPr>
          <a:xfrm>
            <a:off x="979051" y="7035760"/>
            <a:ext cx="132392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1.5% discount system</a:t>
            </a:r>
            <a:endParaRPr lang="en-US" sz="850" dirty="0"/>
          </a:p>
        </p:txBody>
      </p:sp>
      <p:sp>
        <p:nvSpPr>
          <p:cNvPr id="50" name="Shape 43"/>
          <p:cNvSpPr/>
          <p:nvPr/>
        </p:nvSpPr>
        <p:spPr>
          <a:xfrm>
            <a:off x="396835" y="7459147"/>
            <a:ext cx="13836729" cy="683776"/>
          </a:xfrm>
          <a:prstGeom prst="roundRect">
            <a:avLst>
              <a:gd name="adj" fmla="val 6966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51" name="Shape 44"/>
          <p:cNvSpPr/>
          <p:nvPr/>
        </p:nvSpPr>
        <p:spPr>
          <a:xfrm>
            <a:off x="412075" y="7474387"/>
            <a:ext cx="453628" cy="653296"/>
          </a:xfrm>
          <a:prstGeom prst="roundRect">
            <a:avLst>
              <a:gd name="adj" fmla="val 6469"/>
            </a:avLst>
          </a:prstGeom>
          <a:solidFill>
            <a:srgbClr val="404040"/>
          </a:solidFill>
          <a:ln/>
        </p:spPr>
      </p:sp>
      <p:sp>
        <p:nvSpPr>
          <p:cNvPr id="52" name="Text 45"/>
          <p:cNvSpPr/>
          <p:nvPr/>
        </p:nvSpPr>
        <p:spPr>
          <a:xfrm>
            <a:off x="550069" y="769465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1300" dirty="0"/>
          </a:p>
        </p:txBody>
      </p:sp>
      <p:sp>
        <p:nvSpPr>
          <p:cNvPr id="53" name="Text 46"/>
          <p:cNvSpPr/>
          <p:nvPr/>
        </p:nvSpPr>
        <p:spPr>
          <a:xfrm>
            <a:off x="979051" y="758773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Mobile Performance:</a:t>
            </a:r>
            <a:endParaRPr lang="en-US" sz="1100" dirty="0"/>
          </a:p>
        </p:txBody>
      </p:sp>
      <p:sp>
        <p:nvSpPr>
          <p:cNvPr id="54" name="Text 47"/>
          <p:cNvSpPr/>
          <p:nvPr/>
        </p:nvSpPr>
        <p:spPr>
          <a:xfrm>
            <a:off x="979051" y="7832884"/>
            <a:ext cx="1323927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2.1 second average load time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9677" y="411004"/>
            <a:ext cx="5553908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Challenges &amp; Risk Management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89677" y="1076087"/>
            <a:ext cx="426708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Major Challenges Encountered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989677" y="1651278"/>
            <a:ext cx="8137446" cy="1139071"/>
          </a:xfrm>
          <a:prstGeom prst="roundRect">
            <a:avLst>
              <a:gd name="adj" fmla="val 530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04917" y="1666518"/>
            <a:ext cx="143708" cy="1108591"/>
          </a:xfrm>
          <a:prstGeom prst="roundRect">
            <a:avLst>
              <a:gd name="adj" fmla="val 29304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292334" y="1810226"/>
            <a:ext cx="2647474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Payment Gateway Complexity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92334" y="2121098"/>
            <a:ext cx="78195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Impact: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Integration more complex than estimated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6292334" y="2401372"/>
            <a:ext cx="78195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Mitigation: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Dedicated payment sprint with API testing phase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6205299" y="2934057"/>
            <a:ext cx="7921823" cy="1139071"/>
          </a:xfrm>
          <a:prstGeom prst="roundRect">
            <a:avLst>
              <a:gd name="adj" fmla="val 530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220539" y="2949297"/>
            <a:ext cx="143708" cy="1108591"/>
          </a:xfrm>
          <a:prstGeom prst="roundRect">
            <a:avLst>
              <a:gd name="adj" fmla="val 29304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507956" y="3093006"/>
            <a:ext cx="2403991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Ghana Card API Integration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507956" y="3403878"/>
            <a:ext cx="760392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Challenge: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Government partnership requirements unclear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507956" y="3684151"/>
            <a:ext cx="7603927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Solution: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Implemented basic verification with enhancement options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6421041" y="4216837"/>
            <a:ext cx="7706082" cy="1139071"/>
          </a:xfrm>
          <a:prstGeom prst="roundRect">
            <a:avLst>
              <a:gd name="adj" fmla="val 5303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436281" y="4232077"/>
            <a:ext cx="143708" cy="1108591"/>
          </a:xfrm>
          <a:prstGeom prst="roundRect">
            <a:avLst>
              <a:gd name="adj" fmla="val 29304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723698" y="4375785"/>
            <a:ext cx="1797606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Team Coordination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723698" y="4686657"/>
            <a:ext cx="738818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Issue: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7-member team communication overhead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6723698" y="4966930"/>
            <a:ext cx="738818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Resolution: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Enhanced daily standups and clear role definitions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989677" y="5571530"/>
            <a:ext cx="3570327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Risk Mitigation Strategies</a:t>
            </a:r>
            <a:endParaRPr lang="en-US" sz="2250" dirty="0"/>
          </a:p>
        </p:txBody>
      </p:sp>
      <p:sp>
        <p:nvSpPr>
          <p:cNvPr id="21" name="Shape 18"/>
          <p:cNvSpPr/>
          <p:nvPr/>
        </p:nvSpPr>
        <p:spPr>
          <a:xfrm>
            <a:off x="5989677" y="6146721"/>
            <a:ext cx="8137446" cy="1671876"/>
          </a:xfrm>
          <a:prstGeom prst="roundRect">
            <a:avLst>
              <a:gd name="adj" fmla="val 361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5997297" y="6154341"/>
            <a:ext cx="4061103" cy="828318"/>
          </a:xfrm>
          <a:prstGeom prst="roundRect">
            <a:avLst>
              <a:gd name="adj" fmla="val 7292"/>
            </a:avLst>
          </a:prstGeom>
          <a:solidFill>
            <a:srgbClr val="404040"/>
          </a:solidFill>
          <a:ln/>
        </p:spPr>
      </p:sp>
      <p:sp>
        <p:nvSpPr>
          <p:cNvPr id="23" name="Text 20"/>
          <p:cNvSpPr/>
          <p:nvPr/>
        </p:nvSpPr>
        <p:spPr>
          <a:xfrm>
            <a:off x="6141006" y="6298049"/>
            <a:ext cx="1797606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Spikes: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6141006" y="6608921"/>
            <a:ext cx="355794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2-day research phases for complex integrations</a:t>
            </a:r>
            <a:endParaRPr lang="en-US" sz="1100" dirty="0"/>
          </a:p>
        </p:txBody>
      </p:sp>
      <p:sp>
        <p:nvSpPr>
          <p:cNvPr id="25" name="Shape 22"/>
          <p:cNvSpPr/>
          <p:nvPr/>
        </p:nvSpPr>
        <p:spPr>
          <a:xfrm>
            <a:off x="10058400" y="6154341"/>
            <a:ext cx="4061103" cy="828318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26" name="Shape 23"/>
          <p:cNvSpPr/>
          <p:nvPr/>
        </p:nvSpPr>
        <p:spPr>
          <a:xfrm>
            <a:off x="10058400" y="6154341"/>
            <a:ext cx="15240" cy="828318"/>
          </a:xfrm>
          <a:prstGeom prst="roundRect">
            <a:avLst>
              <a:gd name="adj" fmla="val 396330"/>
            </a:avLst>
          </a:prstGeom>
          <a:solidFill>
            <a:srgbClr val="595959"/>
          </a:solidFill>
          <a:ln/>
        </p:spPr>
      </p:sp>
      <p:sp>
        <p:nvSpPr>
          <p:cNvPr id="27" name="Text 24"/>
          <p:cNvSpPr/>
          <p:nvPr/>
        </p:nvSpPr>
        <p:spPr>
          <a:xfrm>
            <a:off x="10417850" y="6298049"/>
            <a:ext cx="1797606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Buffer Time: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10417850" y="6608921"/>
            <a:ext cx="355794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Built into critical path activities</a:t>
            </a:r>
            <a:endParaRPr lang="en-US" sz="1100" dirty="0"/>
          </a:p>
        </p:txBody>
      </p:sp>
      <p:sp>
        <p:nvSpPr>
          <p:cNvPr id="29" name="Shape 26"/>
          <p:cNvSpPr/>
          <p:nvPr/>
        </p:nvSpPr>
        <p:spPr>
          <a:xfrm>
            <a:off x="5997297" y="6982658"/>
            <a:ext cx="8122206" cy="828318"/>
          </a:xfrm>
          <a:prstGeom prst="rect">
            <a:avLst/>
          </a:prstGeom>
          <a:solidFill>
            <a:srgbClr val="404040"/>
          </a:solidFill>
          <a:ln/>
        </p:spPr>
      </p:sp>
      <p:sp>
        <p:nvSpPr>
          <p:cNvPr id="30" name="Shape 27"/>
          <p:cNvSpPr/>
          <p:nvPr/>
        </p:nvSpPr>
        <p:spPr>
          <a:xfrm>
            <a:off x="5997297" y="6982658"/>
            <a:ext cx="8122206" cy="15240"/>
          </a:xfrm>
          <a:prstGeom prst="roundRect">
            <a:avLst>
              <a:gd name="adj" fmla="val 396330"/>
            </a:avLst>
          </a:prstGeom>
          <a:solidFill>
            <a:srgbClr val="595959"/>
          </a:solidFill>
          <a:ln/>
        </p:spPr>
      </p:sp>
      <p:sp>
        <p:nvSpPr>
          <p:cNvPr id="31" name="Text 28"/>
          <p:cNvSpPr/>
          <p:nvPr/>
        </p:nvSpPr>
        <p:spPr>
          <a:xfrm>
            <a:off x="6141006" y="7126367"/>
            <a:ext cx="1797606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Fallback Options: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6141006" y="7437239"/>
            <a:ext cx="761904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Multiple payment providers, offline functionality</a:t>
            </a:r>
            <a:endParaRPr lang="en-US" sz="1100" dirty="0"/>
          </a:p>
        </p:txBody>
      </p:sp>
      <p:sp>
        <p:nvSpPr>
          <p:cNvPr id="33" name="Shape 30"/>
          <p:cNvSpPr/>
          <p:nvPr/>
        </p:nvSpPr>
        <p:spPr>
          <a:xfrm>
            <a:off x="9878735" y="6388715"/>
            <a:ext cx="359450" cy="359450"/>
          </a:xfrm>
          <a:prstGeom prst="roundRect">
            <a:avLst>
              <a:gd name="adj" fmla="val 16804"/>
            </a:avLst>
          </a:prstGeom>
          <a:solidFill>
            <a:srgbClr val="181616">
              <a:alpha val="95000"/>
            </a:srgbClr>
          </a:solidFill>
          <a:ln w="15240">
            <a:solidFill>
              <a:srgbClr val="595959"/>
            </a:solidFill>
            <a:prstDash val="solid"/>
          </a:ln>
        </p:spPr>
      </p:sp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627" y="6456105"/>
            <a:ext cx="179665" cy="2246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260" y="437078"/>
            <a:ext cx="7042309" cy="496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 Improvements Implemented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6260" y="1172170"/>
            <a:ext cx="4365069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Agile Methodology Evolution</a:t>
            </a:r>
            <a:endParaRPr lang="en-US" sz="2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260" y="1807845"/>
            <a:ext cx="13517880" cy="6357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5208" y="2602587"/>
            <a:ext cx="316503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Sprint 1 → Sprint 3 Improvements: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15208" y="2946321"/>
            <a:ext cx="1319998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Enhanced estimation accuracy (60% → 96%)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15208" y="3256240"/>
            <a:ext cx="1319998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Better story decomposition following INVEST principles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15208" y="3566160"/>
            <a:ext cx="13199983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Improved cross-team collaboration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56260" y="4217789"/>
            <a:ext cx="356651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Development Practices</a:t>
            </a:r>
            <a:endParaRPr lang="en-US" sz="2500" dirty="0"/>
          </a:p>
        </p:txBody>
      </p:sp>
      <p:sp>
        <p:nvSpPr>
          <p:cNvPr id="10" name="Shape 7"/>
          <p:cNvSpPr/>
          <p:nvPr/>
        </p:nvSpPr>
        <p:spPr>
          <a:xfrm>
            <a:off x="556260" y="4853464"/>
            <a:ext cx="4399955" cy="961668"/>
          </a:xfrm>
          <a:prstGeom prst="roundRect">
            <a:avLst>
              <a:gd name="adj" fmla="val 11410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33400" y="4853464"/>
            <a:ext cx="91440" cy="961668"/>
          </a:xfrm>
          <a:prstGeom prst="roundRect">
            <a:avLst>
              <a:gd name="adj" fmla="val 73009"/>
            </a:avLst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806648" y="5035272"/>
            <a:ext cx="19867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Code Review: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06648" y="5379006"/>
            <a:ext cx="396775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Minimum 2 approvals before merge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5115163" y="4853464"/>
            <a:ext cx="4399955" cy="961668"/>
          </a:xfrm>
          <a:prstGeom prst="roundRect">
            <a:avLst>
              <a:gd name="adj" fmla="val 11410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092303" y="4853464"/>
            <a:ext cx="91440" cy="961668"/>
          </a:xfrm>
          <a:prstGeom prst="roundRect">
            <a:avLst>
              <a:gd name="adj" fmla="val 73009"/>
            </a:avLst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365552" y="5035272"/>
            <a:ext cx="19867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CI/CD Pipeline: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5365552" y="5379006"/>
            <a:ext cx="396775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testing, security scans, deployment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9674066" y="4853464"/>
            <a:ext cx="4399955" cy="961668"/>
          </a:xfrm>
          <a:prstGeom prst="roundRect">
            <a:avLst>
              <a:gd name="adj" fmla="val 11410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9651206" y="4853464"/>
            <a:ext cx="91440" cy="961668"/>
          </a:xfrm>
          <a:prstGeom prst="roundRect">
            <a:avLst>
              <a:gd name="adj" fmla="val 73009"/>
            </a:avLst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9924455" y="5035272"/>
            <a:ext cx="19867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Documentation: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9924455" y="5379006"/>
            <a:ext cx="396775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Parallel development with features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556260" y="6053495"/>
            <a:ext cx="4899303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Communication Enhancements</a:t>
            </a:r>
            <a:endParaRPr lang="en-US" sz="2500" dirty="0"/>
          </a:p>
        </p:txBody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" y="6689169"/>
            <a:ext cx="4399955" cy="1106686"/>
          </a:xfrm>
          <a:prstGeom prst="rect">
            <a:avLst/>
          </a:prstGeom>
        </p:spPr>
      </p:pic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63" y="6689169"/>
            <a:ext cx="4399955" cy="1106686"/>
          </a:xfrm>
          <a:prstGeom prst="rect">
            <a:avLst/>
          </a:prstGeom>
        </p:spPr>
      </p:pic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66" y="6689169"/>
            <a:ext cx="4399955" cy="110668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15208" y="6848118"/>
            <a:ext cx="19867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Client Demos:</a:t>
            </a:r>
            <a:endParaRPr lang="en-US" sz="1550" dirty="0"/>
          </a:p>
        </p:txBody>
      </p:sp>
      <p:sp>
        <p:nvSpPr>
          <p:cNvPr id="27" name="Text 21"/>
          <p:cNvSpPr/>
          <p:nvPr/>
        </p:nvSpPr>
        <p:spPr>
          <a:xfrm>
            <a:off x="715208" y="7191851"/>
            <a:ext cx="408205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Bi-weekly stakeholder presentations</a:t>
            </a:r>
            <a:endParaRPr lang="en-US" sz="1250" dirty="0"/>
          </a:p>
        </p:txBody>
      </p:sp>
      <p:sp>
        <p:nvSpPr>
          <p:cNvPr id="28" name="Text 22"/>
          <p:cNvSpPr/>
          <p:nvPr/>
        </p:nvSpPr>
        <p:spPr>
          <a:xfrm>
            <a:off x="5274112" y="6848118"/>
            <a:ext cx="19867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Risk Assessment:</a:t>
            </a:r>
            <a:endParaRPr lang="en-US" sz="1550" dirty="0"/>
          </a:p>
        </p:txBody>
      </p:sp>
      <p:sp>
        <p:nvSpPr>
          <p:cNvPr id="29" name="Text 23"/>
          <p:cNvSpPr/>
          <p:nvPr/>
        </p:nvSpPr>
        <p:spPr>
          <a:xfrm>
            <a:off x="5274112" y="7191851"/>
            <a:ext cx="408205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Weekly evaluation during sprint planning</a:t>
            </a:r>
            <a:endParaRPr lang="en-US" sz="1250" dirty="0"/>
          </a:p>
        </p:txBody>
      </p:sp>
      <p:sp>
        <p:nvSpPr>
          <p:cNvPr id="30" name="Text 24"/>
          <p:cNvSpPr/>
          <p:nvPr/>
        </p:nvSpPr>
        <p:spPr>
          <a:xfrm>
            <a:off x="9833015" y="6848118"/>
            <a:ext cx="19867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Knowledge Sharing:</a:t>
            </a:r>
            <a:endParaRPr lang="en-US" sz="1550" dirty="0"/>
          </a:p>
        </p:txBody>
      </p:sp>
      <p:sp>
        <p:nvSpPr>
          <p:cNvPr id="31" name="Text 25"/>
          <p:cNvSpPr/>
          <p:nvPr/>
        </p:nvSpPr>
        <p:spPr>
          <a:xfrm>
            <a:off x="9833015" y="7191851"/>
            <a:ext cx="408205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Cross-training across technical domains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2025-08-11T03:13:41Z</dcterms:created>
  <dcterms:modified xsi:type="dcterms:W3CDTF">2025-08-11T03:13:41Z</dcterms:modified>
</cp:coreProperties>
</file>